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44"/>
  </p:notesMasterIdLst>
  <p:handoutMasterIdLst>
    <p:handoutMasterId r:id="rId45"/>
  </p:handoutMasterIdLst>
  <p:sldIdLst>
    <p:sldId id="303" r:id="rId5"/>
    <p:sldId id="705" r:id="rId6"/>
    <p:sldId id="1024" r:id="rId7"/>
    <p:sldId id="874" r:id="rId8"/>
    <p:sldId id="876" r:id="rId9"/>
    <p:sldId id="1004" r:id="rId10"/>
    <p:sldId id="1018" r:id="rId11"/>
    <p:sldId id="709" r:id="rId12"/>
    <p:sldId id="713" r:id="rId13"/>
    <p:sldId id="969" r:id="rId14"/>
    <p:sldId id="1019" r:id="rId15"/>
    <p:sldId id="1031" r:id="rId16"/>
    <p:sldId id="1020" r:id="rId17"/>
    <p:sldId id="1006" r:id="rId18"/>
    <p:sldId id="1007" r:id="rId19"/>
    <p:sldId id="1025" r:id="rId20"/>
    <p:sldId id="1027" r:id="rId21"/>
    <p:sldId id="1028" r:id="rId22"/>
    <p:sldId id="1029" r:id="rId23"/>
    <p:sldId id="1030" r:id="rId24"/>
    <p:sldId id="1005" r:id="rId25"/>
    <p:sldId id="936" r:id="rId26"/>
    <p:sldId id="998" r:id="rId27"/>
    <p:sldId id="1008" r:id="rId28"/>
    <p:sldId id="1009" r:id="rId29"/>
    <p:sldId id="1011" r:id="rId30"/>
    <p:sldId id="1013" r:id="rId31"/>
    <p:sldId id="1014" r:id="rId32"/>
    <p:sldId id="1021" r:id="rId33"/>
    <p:sldId id="1023" r:id="rId34"/>
    <p:sldId id="1026" r:id="rId35"/>
    <p:sldId id="984" r:id="rId36"/>
    <p:sldId id="1032" r:id="rId37"/>
    <p:sldId id="1033" r:id="rId38"/>
    <p:sldId id="1034" r:id="rId39"/>
    <p:sldId id="1015" r:id="rId40"/>
    <p:sldId id="933" r:id="rId41"/>
    <p:sldId id="1001" r:id="rId42"/>
    <p:sldId id="1035" r:id="rId43"/>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CC33"/>
    <a:srgbClr val="008000"/>
    <a:srgbClr val="0000FF"/>
    <a:srgbClr val="00CC00"/>
    <a:srgbClr val="72AF2F"/>
    <a:srgbClr val="00CC66"/>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2301" autoAdjust="0"/>
    <p:restoredTop sz="96370" autoAdjust="0"/>
  </p:normalViewPr>
  <p:slideViewPr>
    <p:cSldViewPr snapToGrid="0">
      <p:cViewPr varScale="1">
        <p:scale>
          <a:sx n="87" d="100"/>
          <a:sy n="87" d="100"/>
        </p:scale>
        <p:origin x="108" y="1686"/>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3/4/2025</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3/4/2025</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7649854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xfrm>
            <a:off x="88900" y="742950"/>
            <a:ext cx="6619875" cy="3724275"/>
          </a:xfrm>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37</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983373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#107</a:t>
            </a:r>
          </a:p>
          <a:p>
            <a:pPr eaLnBrk="1" hangingPunct="1">
              <a:defRPr/>
            </a:pPr>
            <a:r>
              <a:rPr lang="en-US" altLang="en-US" sz="1200" b="1" dirty="0">
                <a:latin typeface="Arial "/>
              </a:rPr>
              <a:t>Incheon, Korea, 12-14 March 2025</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SP-250266</a:t>
            </a:r>
          </a:p>
          <a:p>
            <a:pPr algn="r" eaLnBrk="1" hangingPunct="1">
              <a:spcBef>
                <a:spcPct val="50000"/>
              </a:spcBef>
              <a:defRPr/>
            </a:pPr>
            <a:endParaRPr lang="en-GB" altLang="en-US" sz="1200" b="1" dirty="0"/>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SA#107, 12-14 March 2025</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portal.3gpp.org/desktopmodules/Release/ReleaseDetails.aspx?releaseId=186" TargetMode="External"/><Relationship Id="rId2" Type="http://schemas.openxmlformats.org/officeDocument/2006/relationships/hyperlink" Target="https://www.3gpp.org/ftp/tsg_sa/TSG_SA/TSGS_107_Incheon_2025-03/Docs/SP-250134.zip" TargetMode="External"/><Relationship Id="rId1" Type="http://schemas.openxmlformats.org/officeDocument/2006/relationships/slideLayout" Target="../slideLayouts/slideLayout2.xml"/><Relationship Id="rId5" Type="http://schemas.openxmlformats.org/officeDocument/2006/relationships/hyperlink" Target="https://portal.3gpp.org/desktopmodules/Release/ReleaseDetails.aspx?releaseId=192" TargetMode="External"/><Relationship Id="rId4" Type="http://schemas.openxmlformats.org/officeDocument/2006/relationships/hyperlink" Target="https://www.3gpp.org/ftp/tsg_sa/TSG_SA/TSGS_107_Incheon_2025-03/Docs/SP-250140.zip"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s://www.3gpp.org/ftp/tsg_sa/TSG_SA/TSGS_107_Incheon_2025-03/Docs/SP-250141.zip" TargetMode="External"/><Relationship Id="rId3" Type="http://schemas.openxmlformats.org/officeDocument/2006/relationships/hyperlink" Target="https://portal.3gpp.org/desktopmodules/Release/ReleaseDetails.aspx?releaseId=193" TargetMode="External"/><Relationship Id="rId7" Type="http://schemas.openxmlformats.org/officeDocument/2006/relationships/hyperlink" Target="https://www.3gpp.org/ftp/tsg_sa/TSG_SA/TSGS_107_Incheon_2025-03/Docs/SP-250139.zip" TargetMode="External"/><Relationship Id="rId2" Type="http://schemas.openxmlformats.org/officeDocument/2006/relationships/hyperlink" Target="https://www.3gpp.org/ftp/tsg_sa/TSG_SA/TSGS_107_Incheon_2025-03/Docs/SP-250129.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7_Incheon_2025-03/Docs/SP-250138.zip" TargetMode="External"/><Relationship Id="rId5" Type="http://schemas.openxmlformats.org/officeDocument/2006/relationships/hyperlink" Target="https://www.3gpp.org/ftp/tsg_sa/TSG_SA/TSGS_107_Incheon_2025-03/Docs/SP-250131.zip" TargetMode="External"/><Relationship Id="rId4" Type="http://schemas.openxmlformats.org/officeDocument/2006/relationships/hyperlink" Target="https://www.3gpp.org/ftp/tsg_sa/TSG_SA/TSGS_107_Incheon_2025-03/Docs/SP-250130.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portal.3gpp.org/desktopmodules/Release/ReleaseDetails.aspx?releaseId=194" TargetMode="External"/><Relationship Id="rId2" Type="http://schemas.openxmlformats.org/officeDocument/2006/relationships/hyperlink" Target="https://www.3gpp.org/ftp/tsg_sa/TSG_SA/TSGS_107_Incheon_2025-03/Docs/SP-250127.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7_Incheon_2025-03/Docs/SP-250137.zip" TargetMode="External"/><Relationship Id="rId5" Type="http://schemas.openxmlformats.org/officeDocument/2006/relationships/hyperlink" Target="https://www.3gpp.org/ftp/tsg_sa/TSG_SA/TSGS_107_Incheon_2025-03/Docs/SP-250135.zip" TargetMode="External"/><Relationship Id="rId4" Type="http://schemas.openxmlformats.org/officeDocument/2006/relationships/hyperlink" Target="https://www.3gpp.org/ftp/tsg_sa/TSG_SA/TSGS_107_Incheon_2025-03/Docs/SP-250132.zip"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s://www.3gpp.org/ftp/tsg_sa/TSG_SA/TSGS_106_Madrid_2024-12/Docs/SP-241672.zip" TargetMode="External"/><Relationship Id="rId3" Type="http://schemas.openxmlformats.org/officeDocument/2006/relationships/hyperlink" Target="https://www.3gpp.org/ftp/TSG_SA/TSG_SA/TSGS_103_Maastricht_2024-03/Docs/SP-240492.zip" TargetMode="External"/><Relationship Id="rId7" Type="http://schemas.openxmlformats.org/officeDocument/2006/relationships/hyperlink" Target="https://www.3gpp.org/ftp/tsg_sa/TSG_SA/TSGS_106_Madrid_2024-12/Docs/SP-241673.zip" TargetMode="External"/><Relationship Id="rId2" Type="http://schemas.openxmlformats.org/officeDocument/2006/relationships/hyperlink" Target="https://www.3gpp.org/ftp/TSG_SA/TSG_SA/TSGS_103_Maastricht_2024-03/Docs/SP-240060.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6_Madrid_2024-12/Docs/SP-241674.zip" TargetMode="External"/><Relationship Id="rId5" Type="http://schemas.openxmlformats.org/officeDocument/2006/relationships/hyperlink" Target="https://www.3gpp.org/ftp/TSG_SA/TSG_SA/TSGS_105_Melbourne_2024-09/Docs/SP-241314.zip" TargetMode="External"/><Relationship Id="rId4" Type="http://schemas.openxmlformats.org/officeDocument/2006/relationships/hyperlink" Target="https://www.3gpp.org/ftp/TSG_SA/TSG_SA/TSGS_104_Shanghai_2024-06/Docs/SP-241000.zip"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tsg_sa/TSG_SA/TSGS_107_Incheon_2025-03/Docs/SP-250281.zip" TargetMode="External"/><Relationship Id="rId2" Type="http://schemas.openxmlformats.org/officeDocument/2006/relationships/hyperlink" Target="https://www.3gpp.org/ftp/TSG_SA/TSG_SA/TSGS_103_Maastricht_2024-03/Docs/SP-240060.zip" TargetMode="External"/><Relationship Id="rId1" Type="http://schemas.openxmlformats.org/officeDocument/2006/relationships/slideLayout" Target="../slideLayouts/slideLayout2.xml"/><Relationship Id="rId4" Type="http://schemas.openxmlformats.org/officeDocument/2006/relationships/hyperlink" Target="https://portal.3gpp.org/desktopmodules/Release/ReleaseDetails.aspx?releaseId=194"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TSG_SA/TSGS_107_Incheon_2025-03/Docs/SP-250287.zip" TargetMode="External"/><Relationship Id="rId2" Type="http://schemas.openxmlformats.org/officeDocument/2006/relationships/hyperlink" Target="https://www.3gpp.org/ftp/TSG_SA/TSG_SA/TSGS_103_Maastricht_2024-03/Docs/SP-240492.zip" TargetMode="External"/><Relationship Id="rId1" Type="http://schemas.openxmlformats.org/officeDocument/2006/relationships/slideLayout" Target="../slideLayouts/slideLayout2.xml"/><Relationship Id="rId4" Type="http://schemas.openxmlformats.org/officeDocument/2006/relationships/hyperlink" Target="https://portal.3gpp.org/desktopmodules/Release/ReleaseDetails.aspx?releaseId=194"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TSG_SA/TSGS_107_Incheon_2025-03/Docs/SP-250262.zip" TargetMode="External"/><Relationship Id="rId2" Type="http://schemas.openxmlformats.org/officeDocument/2006/relationships/hyperlink" Target="https://www.3gpp.org/ftp/TSG_SA/TSG_SA/TSGS_104_Shanghai_2024-06/Docs/SP-241000.zip" TargetMode="External"/><Relationship Id="rId1" Type="http://schemas.openxmlformats.org/officeDocument/2006/relationships/slideLayout" Target="../slideLayouts/slideLayout2.xml"/><Relationship Id="rId4" Type="http://schemas.openxmlformats.org/officeDocument/2006/relationships/hyperlink" Target="https://portal.3gpp.org/desktopmodules/Release/ReleaseDetails.aspx?releaseId=194" TargetMode="External"/></Relationships>
</file>

<file path=ppt/slides/_rels/slide17.xml.rels><?xml version="1.0" encoding="UTF-8" standalone="yes"?>
<Relationships xmlns="http://schemas.openxmlformats.org/package/2006/relationships"><Relationship Id="rId2" Type="http://schemas.openxmlformats.org/officeDocument/2006/relationships/hyperlink" Target="https://www.3gpp.org/ftp/TSG_SA/TSG_SA/TSGS_105_Melbourne_2024-09/Docs/SP-241314.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6_Madrid_2024-12/Docs/SP-241674.zip" TargetMode="External"/><Relationship Id="rId1" Type="http://schemas.openxmlformats.org/officeDocument/2006/relationships/slideLayout" Target="../slideLayouts/slideLayout2.xml"/><Relationship Id="rId5" Type="http://schemas.openxmlformats.org/officeDocument/2006/relationships/hyperlink" Target="https://portal.3gpp.org/desktopmodules/Release/ReleaseDetails.aspx?releaseId=194" TargetMode="External"/><Relationship Id="rId4" Type="http://schemas.openxmlformats.org/officeDocument/2006/relationships/hyperlink" Target="https://www.3gpp.org/ftp/tsg_sa/TSG_SA/TSGS_107_Incheon_2025-03/Docs/SP-250133.zip"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6_Madrid_2024-12/Docs/SP-241673.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6_Madrid_2024-12/Docs/SP-241672.zip" TargetMode="External"/><Relationship Id="rId1" Type="http://schemas.openxmlformats.org/officeDocument/2006/relationships/slideLayout" Target="../slideLayouts/slideLayout2.xml"/><Relationship Id="rId5" Type="http://schemas.openxmlformats.org/officeDocument/2006/relationships/hyperlink" Target="https://portal.3gpp.org/desktopmodules/Release/ReleaseDetails.aspx?releaseId=194" TargetMode="External"/><Relationship Id="rId4" Type="http://schemas.openxmlformats.org/officeDocument/2006/relationships/hyperlink" Target="https://www.3gpp.org/ftp/tsg_sa/TSG_SA/TSGS_107_Incheon_2025-03/Docs/SP-250128.zip" TargetMode="External"/></Relationships>
</file>

<file path=ppt/slides/_rels/slide21.xml.rels><?xml version="1.0" encoding="UTF-8" standalone="yes"?>
<Relationships xmlns="http://schemas.openxmlformats.org/package/2006/relationships"><Relationship Id="rId8" Type="http://schemas.openxmlformats.org/officeDocument/2006/relationships/hyperlink" Target="https://www.3gpp.org/ftp/TSG_SA/TSG_SA/TSGS_103_Maastricht_2024-03/Docs/SP-240480.zip" TargetMode="External"/><Relationship Id="rId3" Type="http://schemas.openxmlformats.org/officeDocument/2006/relationships/hyperlink" Target="file:///C:\Users\fgabi\Box\Documents\3GPP%20SA\TSGS_100_Taipei_2023-06\Docs\SP-230544.zip" TargetMode="External"/><Relationship Id="rId7" Type="http://schemas.openxmlformats.org/officeDocument/2006/relationships/hyperlink" Target="https://www.3gpp.org/ftp/TSG_SA/TSG_SA/TSGS_103_Maastricht_2024-03/Docs/SP-240479.zip" TargetMode="External"/><Relationship Id="rId2" Type="http://schemas.openxmlformats.org/officeDocument/2006/relationships/hyperlink" Target="https://www.3gpp.org/ftp/Information/WI_Sheet/SP-220328.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4_Shanghai_2024-06/Docs/SP-241011.zip" TargetMode="External"/><Relationship Id="rId11" Type="http://schemas.openxmlformats.org/officeDocument/2006/relationships/hyperlink" Target="https://www.3gpp.org/ftp/TSG_SA/TSG_SA/TSGS_105_Melbourne_2024-09/Docs/SP-241374.zip" TargetMode="External"/><Relationship Id="rId5" Type="http://schemas.openxmlformats.org/officeDocument/2006/relationships/hyperlink" Target="https://www.3gpp.org/ftp/TSG_SA/TSG_SA/TSGS_103_Maastricht_2024-03/Docs/SP-240477.zip" TargetMode="External"/><Relationship Id="rId10" Type="http://schemas.openxmlformats.org/officeDocument/2006/relationships/hyperlink" Target="https://www.3gpp.org/ftp/TSG_SA/TSG_SA/TSGS_104_Shanghai_2024-06/Docs/SP-240927.zip" TargetMode="External"/><Relationship Id="rId4" Type="http://schemas.openxmlformats.org/officeDocument/2006/relationships/hyperlink" Target="https://www.3gpp.org/ftp/TSG_SA/TSG_SA/TSGS_103_Maastricht_2024-03/Docs/SP-240481.zip" TargetMode="External"/><Relationship Id="rId9" Type="http://schemas.openxmlformats.org/officeDocument/2006/relationships/hyperlink" Target="https://www.3gpp.org/ftp/TSG_SA/TSG_SA/TSGS_105_Melbourne_2024-09/Docs/SP-241121.zip"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tsg_sa/TSG_SA/TSGS_107_Incheon_2025-03/Docs/SP-250280.zip" TargetMode="External"/><Relationship Id="rId2" Type="http://schemas.openxmlformats.org/officeDocument/2006/relationships/hyperlink" Target="https://www.3gpp.org/ftp/Information/WI_Sheet/SP-220328.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107_Incheon_2025-03/Docs/SP-250285.zip" TargetMode="External"/><Relationship Id="rId4" Type="http://schemas.openxmlformats.org/officeDocument/2006/relationships/hyperlink" Target="https://portal.3gpp.org/desktopmodules/Release/ReleaseDetails.aspx?releaseId=194"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fgabi\Box\Documents\3GPP%20SA\TSGS_100_Taipei_2023-06\Docs\SP-230544.zip" TargetMode="External"/><Relationship Id="rId1" Type="http://schemas.openxmlformats.org/officeDocument/2006/relationships/slideLayout" Target="../slideLayouts/slideLayout2.xml"/><Relationship Id="rId5" Type="http://schemas.openxmlformats.org/officeDocument/2006/relationships/hyperlink" Target="https://portal.3gpp.org/desktopmodules/Release/ReleaseDetails.aspx?releaseId=194" TargetMode="External"/><Relationship Id="rId4" Type="http://schemas.openxmlformats.org/officeDocument/2006/relationships/hyperlink" Target="https://www.3gpp.org/ftp/tsg_sa/TSG_SA/TSGS_107_Incheon_2025-03/Docs/SP-250288.zip"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481.zip" TargetMode="External"/><Relationship Id="rId1" Type="http://schemas.openxmlformats.org/officeDocument/2006/relationships/slideLayout" Target="../slideLayouts/slideLayout2.xml"/><Relationship Id="rId5" Type="http://schemas.openxmlformats.org/officeDocument/2006/relationships/hyperlink" Target="https://portal.3gpp.org/desktopmodules/Release/ReleaseDetails.aspx?releaseId=194" TargetMode="External"/><Relationship Id="rId4" Type="http://schemas.openxmlformats.org/officeDocument/2006/relationships/hyperlink" Target="https://www.3gpp.org/ftp/tsg_sa/TSG_SA/TSGS_107_Incheon_2025-03/Docs/SP-250286.zip"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477.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4_Shanghai_2024-06/Docs/SP-241011.zip" TargetMode="External"/><Relationship Id="rId1" Type="http://schemas.openxmlformats.org/officeDocument/2006/relationships/slideLayout" Target="../slideLayouts/slideLayout2.xml"/><Relationship Id="rId5" Type="http://schemas.openxmlformats.org/officeDocument/2006/relationships/hyperlink" Target="https://portal.3gpp.org/desktopmodules/Release/ReleaseDetails.aspx?releaseId=194" TargetMode="External"/><Relationship Id="rId4" Type="http://schemas.openxmlformats.org/officeDocument/2006/relationships/hyperlink" Target="https://www.3gpp.org/ftp/tsg_sa/TSG_SA/TSGS_107_Incheon_2025-03/Docs/SP-250136.zip"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479.zi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480.zip"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5_Melbourne_2024-09/Docs/SP-241121.zip" TargetMode="External"/><Relationship Id="rId1" Type="http://schemas.openxmlformats.org/officeDocument/2006/relationships/slideLayout" Target="../slideLayouts/slideLayout2.xml"/><Relationship Id="rId5" Type="http://schemas.openxmlformats.org/officeDocument/2006/relationships/hyperlink" Target="https://portal.3gpp.org/desktopmodules/Release/ReleaseDetails.aspx?releaseId=194" TargetMode="External"/><Relationship Id="rId4" Type="http://schemas.openxmlformats.org/officeDocument/2006/relationships/hyperlink" Target="https://www.3gpp.org/ftp/tsg_sa/TSG_SA/TSGS_107_Incheon_2025-03/Docs/SP-250282.zip"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7_Incheon_2025-03/Docs/SP-250279.zip"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4_Shanghai_2024-06/Docs/SP-240927.zip"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5_Melbourne_2024-09/Docs/SP-241374.zip"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tsg_sa/TSG_SA/TSGS_107_Incheon_2025-03/Docs/SP-250286.zip" TargetMode="External"/><Relationship Id="rId2" Type="http://schemas.openxmlformats.org/officeDocument/2006/relationships/hyperlink" Target="https://www.3gpp.org/ftp/tsg_sa/TSG_SA/TSGS_107_Incheon_2025-03/Docs/SP-250263.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7_Incheon_2025-03/Docs/SP-250265.zip" TargetMode="External"/></Relationships>
</file>

<file path=ppt/slides/_rels/slide33.xml.rels><?xml version="1.0" encoding="UTF-8" standalone="yes"?>
<Relationships xmlns="http://schemas.openxmlformats.org/package/2006/relationships"><Relationship Id="rId2" Type="http://schemas.openxmlformats.org/officeDocument/2006/relationships/hyperlink" Target="https://www.3gpp.org/ftp/tsg_sa/TSG_SA/TSGS_107_Incheon_2025-03/Docs/SP-250263.zip"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s://www.3gpp.org/ftp/tsg_sa/TSG_SA/TSGS_107_Incheon_2025-03/Docs/SP-250264.zip"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7_Incheon_2025-03/Docs/SP-250265.zip"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2182813" y="1671639"/>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SA#107</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(Dolby France SAS)</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Release 17 and earlier</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endParaRPr lang="en-US" sz="1200" dirty="0"/>
          </a:p>
          <a:p>
            <a:endParaRPr lang="en-US" sz="1200" dirty="0"/>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pPr marL="0" indent="0">
              <a:buNone/>
            </a:pPr>
            <a:endParaRPr lang="en-US" sz="1200" dirty="0">
              <a:highlight>
                <a:srgbClr val="FFFF00"/>
              </a:highlight>
            </a:endParaRPr>
          </a:p>
          <a:p>
            <a:endParaRPr lang="en-US" sz="1200" dirty="0"/>
          </a:p>
        </p:txBody>
      </p:sp>
      <p:graphicFrame>
        <p:nvGraphicFramePr>
          <p:cNvPr id="6" name="Table 5">
            <a:extLst>
              <a:ext uri="{FF2B5EF4-FFF2-40B4-BE49-F238E27FC236}">
                <a16:creationId xmlns:a16="http://schemas.microsoft.com/office/drawing/2014/main" id="{754725E5-E634-7919-8ED9-CE9BB067911F}"/>
              </a:ext>
            </a:extLst>
          </p:cNvPr>
          <p:cNvGraphicFramePr>
            <a:graphicFrameLocks noGrp="1"/>
          </p:cNvGraphicFramePr>
          <p:nvPr>
            <p:extLst>
              <p:ext uri="{D42A27DB-BD31-4B8C-83A1-F6EECF244321}">
                <p14:modId xmlns:p14="http://schemas.microsoft.com/office/powerpoint/2010/main" val="3429483469"/>
              </p:ext>
            </p:extLst>
          </p:nvPr>
        </p:nvGraphicFramePr>
        <p:xfrm>
          <a:off x="1502568" y="1583531"/>
          <a:ext cx="9474202" cy="1143000"/>
        </p:xfrm>
        <a:graphic>
          <a:graphicData uri="http://schemas.openxmlformats.org/drawingml/2006/table">
            <a:tbl>
              <a:tblPr/>
              <a:tblGrid>
                <a:gridCol w="609192">
                  <a:extLst>
                    <a:ext uri="{9D8B030D-6E8A-4147-A177-3AD203B41FA5}">
                      <a16:colId xmlns:a16="http://schemas.microsoft.com/office/drawing/2014/main" val="1716726221"/>
                    </a:ext>
                  </a:extLst>
                </a:gridCol>
                <a:gridCol w="2436767">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571500">
                <a:tc>
                  <a:txBody>
                    <a:bodyPr/>
                    <a:lstStyle/>
                    <a:p>
                      <a:pPr algn="ctr" fontAlgn="t"/>
                      <a:r>
                        <a:rPr lang="en-US" sz="900" b="1" i="0" u="none" strike="noStrike">
                          <a:solidFill>
                            <a:srgbClr val="FFFFFF"/>
                          </a:solidFill>
                          <a:effectLst/>
                          <a:latin typeface="Arial" panose="020B0604020202020204" pitchFamily="34" charset="0"/>
                        </a:rPr>
                        <a:t>TDoc</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85750">
                <a:tc>
                  <a:txBody>
                    <a:bodyPr/>
                    <a:lstStyle/>
                    <a:p>
                      <a:pPr algn="l" fontAlgn="t"/>
                      <a:r>
                        <a:rPr lang="en-US" sz="800" b="1" i="0" u="sng" strike="noStrike">
                          <a:solidFill>
                            <a:srgbClr val="0000FF"/>
                          </a:solidFill>
                          <a:effectLst/>
                          <a:latin typeface="Arial" panose="020B0604020202020204" pitchFamily="34" charset="0"/>
                          <a:hlinkClick r:id="rId2"/>
                        </a:rPr>
                        <a:t>SP-250134</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fr-FR" sz="800" b="0" i="0" u="none" strike="noStrike">
                          <a:solidFill>
                            <a:srgbClr val="000000"/>
                          </a:solidFill>
                          <a:effectLst/>
                          <a:latin typeface="Arial" panose="020B0604020202020204" pitchFamily="34" charset="0"/>
                        </a:rPr>
                        <a:t>CR Pack on EVS_codec-SA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12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Rel-12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Rel-12</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759837622"/>
                  </a:ext>
                </a:extLst>
              </a:tr>
              <a:tr h="285750">
                <a:tc>
                  <a:txBody>
                    <a:bodyPr/>
                    <a:lstStyle/>
                    <a:p>
                      <a:pPr algn="l" fontAlgn="t"/>
                      <a:r>
                        <a:rPr lang="en-US" sz="800" b="1" i="0" u="sng" strike="noStrike">
                          <a:solidFill>
                            <a:srgbClr val="0000FF"/>
                          </a:solidFill>
                          <a:effectLst/>
                          <a:latin typeface="Arial" panose="020B0604020202020204" pitchFamily="34" charset="0"/>
                          <a:hlinkClick r:id="rId4"/>
                        </a:rPr>
                        <a:t>SP-250140</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CR Pack on PMA-MBS_Ext, TEI17</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17</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Rel-17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5"/>
                        </a:rPr>
                        <a:t>Rel-17</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764772754"/>
                  </a:ext>
                </a:extLst>
              </a:tr>
            </a:tbl>
          </a:graphicData>
        </a:graphic>
      </p:graphicFrame>
    </p:spTree>
    <p:extLst>
      <p:ext uri="{BB962C8B-B14F-4D97-AF65-F5344CB8AC3E}">
        <p14:creationId xmlns:p14="http://schemas.microsoft.com/office/powerpoint/2010/main" val="231760705"/>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Release 18</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endParaRPr lang="en-US" sz="1200" dirty="0"/>
          </a:p>
          <a:p>
            <a:endParaRPr lang="en-US" sz="1200" dirty="0"/>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pPr marL="0" indent="0">
              <a:buNone/>
            </a:pPr>
            <a:endParaRPr lang="en-US" sz="1200" dirty="0">
              <a:highlight>
                <a:srgbClr val="FFFF00"/>
              </a:highlight>
            </a:endParaRPr>
          </a:p>
          <a:p>
            <a:endParaRPr lang="en-US" sz="1200" dirty="0"/>
          </a:p>
        </p:txBody>
      </p:sp>
      <p:graphicFrame>
        <p:nvGraphicFramePr>
          <p:cNvPr id="3" name="Table 2">
            <a:extLst>
              <a:ext uri="{FF2B5EF4-FFF2-40B4-BE49-F238E27FC236}">
                <a16:creationId xmlns:a16="http://schemas.microsoft.com/office/drawing/2014/main" id="{100CC396-7D20-C9AC-1DE8-A104853EAFA1}"/>
              </a:ext>
            </a:extLst>
          </p:cNvPr>
          <p:cNvGraphicFramePr>
            <a:graphicFrameLocks noGrp="1"/>
          </p:cNvGraphicFramePr>
          <p:nvPr>
            <p:extLst>
              <p:ext uri="{D42A27DB-BD31-4B8C-83A1-F6EECF244321}">
                <p14:modId xmlns:p14="http://schemas.microsoft.com/office/powerpoint/2010/main" val="843969256"/>
              </p:ext>
            </p:extLst>
          </p:nvPr>
        </p:nvGraphicFramePr>
        <p:xfrm>
          <a:off x="1528885" y="1454147"/>
          <a:ext cx="9421568" cy="2273303"/>
        </p:xfrm>
        <a:graphic>
          <a:graphicData uri="http://schemas.openxmlformats.org/drawingml/2006/table">
            <a:tbl>
              <a:tblPr/>
              <a:tblGrid>
                <a:gridCol w="605808">
                  <a:extLst>
                    <a:ext uri="{9D8B030D-6E8A-4147-A177-3AD203B41FA5}">
                      <a16:colId xmlns:a16="http://schemas.microsoft.com/office/drawing/2014/main" val="2793676287"/>
                    </a:ext>
                  </a:extLst>
                </a:gridCol>
                <a:gridCol w="2423230">
                  <a:extLst>
                    <a:ext uri="{9D8B030D-6E8A-4147-A177-3AD203B41FA5}">
                      <a16:colId xmlns:a16="http://schemas.microsoft.com/office/drawing/2014/main" val="4156898"/>
                    </a:ext>
                  </a:extLst>
                </a:gridCol>
                <a:gridCol w="933953">
                  <a:extLst>
                    <a:ext uri="{9D8B030D-6E8A-4147-A177-3AD203B41FA5}">
                      <a16:colId xmlns:a16="http://schemas.microsoft.com/office/drawing/2014/main" val="4158411407"/>
                    </a:ext>
                  </a:extLst>
                </a:gridCol>
                <a:gridCol w="1050697">
                  <a:extLst>
                    <a:ext uri="{9D8B030D-6E8A-4147-A177-3AD203B41FA5}">
                      <a16:colId xmlns:a16="http://schemas.microsoft.com/office/drawing/2014/main" val="1187423405"/>
                    </a:ext>
                  </a:extLst>
                </a:gridCol>
                <a:gridCol w="1050697">
                  <a:extLst>
                    <a:ext uri="{9D8B030D-6E8A-4147-A177-3AD203B41FA5}">
                      <a16:colId xmlns:a16="http://schemas.microsoft.com/office/drawing/2014/main" val="2634974552"/>
                    </a:ext>
                  </a:extLst>
                </a:gridCol>
                <a:gridCol w="896090">
                  <a:extLst>
                    <a:ext uri="{9D8B030D-6E8A-4147-A177-3AD203B41FA5}">
                      <a16:colId xmlns:a16="http://schemas.microsoft.com/office/drawing/2014/main" val="1051678621"/>
                    </a:ext>
                  </a:extLst>
                </a:gridCol>
                <a:gridCol w="1628108">
                  <a:extLst>
                    <a:ext uri="{9D8B030D-6E8A-4147-A177-3AD203B41FA5}">
                      <a16:colId xmlns:a16="http://schemas.microsoft.com/office/drawing/2014/main" val="2782466132"/>
                    </a:ext>
                  </a:extLst>
                </a:gridCol>
                <a:gridCol w="832985">
                  <a:extLst>
                    <a:ext uri="{9D8B030D-6E8A-4147-A177-3AD203B41FA5}">
                      <a16:colId xmlns:a16="http://schemas.microsoft.com/office/drawing/2014/main" val="3875256282"/>
                    </a:ext>
                  </a:extLst>
                </a:gridCol>
              </a:tblGrid>
              <a:tr h="568325">
                <a:tc>
                  <a:txBody>
                    <a:bodyPr/>
                    <a:lstStyle/>
                    <a:p>
                      <a:pPr algn="ctr" fontAlgn="t"/>
                      <a:r>
                        <a:rPr lang="en-US" sz="900" b="1" i="0" u="none" strike="noStrike">
                          <a:solidFill>
                            <a:srgbClr val="FFFFFF"/>
                          </a:solidFill>
                          <a:effectLst/>
                          <a:latin typeface="Arial" panose="020B0604020202020204" pitchFamily="34" charset="0"/>
                        </a:rPr>
                        <a:t>TDoc</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372991584"/>
                  </a:ext>
                </a:extLst>
              </a:tr>
              <a:tr h="284163">
                <a:tc>
                  <a:txBody>
                    <a:bodyPr/>
                    <a:lstStyle/>
                    <a:p>
                      <a:pPr algn="l" fontAlgn="t"/>
                      <a:r>
                        <a:rPr lang="en-US" sz="800" b="1" i="0" u="sng" strike="noStrike">
                          <a:solidFill>
                            <a:srgbClr val="0000FF"/>
                          </a:solidFill>
                          <a:effectLst/>
                          <a:latin typeface="Arial" panose="020B0604020202020204" pitchFamily="34" charset="0"/>
                          <a:hlinkClick r:id="rId2"/>
                        </a:rPr>
                        <a:t>SP-250129</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CR Pack on 5GMS_Audio_Ph2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18.4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Rel-18</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687194451"/>
                  </a:ext>
                </a:extLst>
              </a:tr>
              <a:tr h="284163">
                <a:tc>
                  <a:txBody>
                    <a:bodyPr/>
                    <a:lstStyle/>
                    <a:p>
                      <a:pPr algn="l" fontAlgn="t"/>
                      <a:r>
                        <a:rPr lang="en-US" sz="800" b="1" i="0" u="sng" strike="noStrike">
                          <a:solidFill>
                            <a:srgbClr val="0000FF"/>
                          </a:solidFill>
                          <a:effectLst/>
                          <a:latin typeface="Arial" panose="020B0604020202020204" pitchFamily="34" charset="0"/>
                          <a:hlinkClick r:id="rId4"/>
                        </a:rPr>
                        <a:t>SP-250130</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CR Pack on 5GMS_Pro_Ph2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18.4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Rel-18</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4277094029"/>
                  </a:ext>
                </a:extLst>
              </a:tr>
              <a:tr h="284163">
                <a:tc>
                  <a:txBody>
                    <a:bodyPr/>
                    <a:lstStyle/>
                    <a:p>
                      <a:pPr algn="l" fontAlgn="t"/>
                      <a:r>
                        <a:rPr lang="en-US" sz="800" b="1" i="0" u="sng" strike="noStrike">
                          <a:solidFill>
                            <a:srgbClr val="0000FF"/>
                          </a:solidFill>
                          <a:effectLst/>
                          <a:latin typeface="Arial" panose="020B0604020202020204" pitchFamily="34" charset="0"/>
                          <a:hlinkClick r:id="rId5"/>
                        </a:rPr>
                        <a:t>SP-250131</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CR Pack on 5GMS3, TEI18</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18.4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a:solidFill>
                            <a:srgbClr val="0000FF"/>
                          </a:solidFill>
                          <a:effectLst/>
                          <a:latin typeface="Arial" panose="020B0604020202020204" pitchFamily="34" charset="0"/>
                          <a:hlinkClick r:id="rId3"/>
                        </a:rPr>
                        <a:t>Rel-18</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921927624"/>
                  </a:ext>
                </a:extLst>
              </a:tr>
              <a:tr h="284163">
                <a:tc>
                  <a:txBody>
                    <a:bodyPr/>
                    <a:lstStyle/>
                    <a:p>
                      <a:pPr algn="l" fontAlgn="t"/>
                      <a:r>
                        <a:rPr lang="en-US" sz="800" b="1" i="0" u="sng" strike="noStrike">
                          <a:solidFill>
                            <a:srgbClr val="0000FF"/>
                          </a:solidFill>
                          <a:effectLst/>
                          <a:latin typeface="Arial" panose="020B0604020202020204" pitchFamily="34" charset="0"/>
                          <a:hlinkClick r:id="rId6"/>
                        </a:rPr>
                        <a:t>SP-250138</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CR Pack on IBACS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18.4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Rel-18</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86499311"/>
                  </a:ext>
                </a:extLst>
              </a:tr>
              <a:tr h="284163">
                <a:tc>
                  <a:txBody>
                    <a:bodyPr/>
                    <a:lstStyle/>
                    <a:p>
                      <a:pPr algn="l" fontAlgn="t"/>
                      <a:r>
                        <a:rPr lang="en-US" sz="800" b="1" i="0" u="sng" strike="noStrike">
                          <a:solidFill>
                            <a:srgbClr val="0000FF"/>
                          </a:solidFill>
                          <a:effectLst/>
                          <a:latin typeface="Arial" panose="020B0604020202020204" pitchFamily="34" charset="0"/>
                          <a:hlinkClick r:id="rId7"/>
                        </a:rPr>
                        <a:t>SP-250139</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CR Pack on IVAS_Codec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18.4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a:solidFill>
                            <a:srgbClr val="0000FF"/>
                          </a:solidFill>
                          <a:effectLst/>
                          <a:latin typeface="Arial" panose="020B0604020202020204" pitchFamily="34" charset="0"/>
                          <a:hlinkClick r:id="rId3"/>
                        </a:rPr>
                        <a:t>Rel-18</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920870413"/>
                  </a:ext>
                </a:extLst>
              </a:tr>
              <a:tr h="284163">
                <a:tc>
                  <a:txBody>
                    <a:bodyPr/>
                    <a:lstStyle/>
                    <a:p>
                      <a:pPr algn="l" fontAlgn="t"/>
                      <a:r>
                        <a:rPr lang="en-US" sz="800" b="1" i="0" u="sng" strike="noStrike">
                          <a:solidFill>
                            <a:srgbClr val="0000FF"/>
                          </a:solidFill>
                          <a:effectLst/>
                          <a:latin typeface="Arial" panose="020B0604020202020204" pitchFamily="34" charset="0"/>
                          <a:hlinkClick r:id="rId8"/>
                        </a:rPr>
                        <a:t>SP-250141</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CR Pack on 5MBP3, TEI18</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18.4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Rel-18</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714695590"/>
                  </a:ext>
                </a:extLst>
              </a:tr>
            </a:tbl>
          </a:graphicData>
        </a:graphic>
      </p:graphicFrame>
    </p:spTree>
    <p:extLst>
      <p:ext uri="{BB962C8B-B14F-4D97-AF65-F5344CB8AC3E}">
        <p14:creationId xmlns:p14="http://schemas.microsoft.com/office/powerpoint/2010/main" val="332939651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4C0E7B-9394-0176-1941-20A718735902}"/>
            </a:ext>
          </a:extLst>
        </p:cNvPr>
        <p:cNvGrpSpPr/>
        <p:nvPr/>
      </p:nvGrpSpPr>
      <p:grpSpPr>
        <a:xfrm>
          <a:off x="0" y="0"/>
          <a:ext cx="0" cy="0"/>
          <a:chOff x="0" y="0"/>
          <a:chExt cx="0" cy="0"/>
        </a:xfrm>
      </p:grpSpPr>
      <p:sp>
        <p:nvSpPr>
          <p:cNvPr id="21506" name="Title 1">
            <a:extLst>
              <a:ext uri="{FF2B5EF4-FFF2-40B4-BE49-F238E27FC236}">
                <a16:creationId xmlns:a16="http://schemas.microsoft.com/office/drawing/2014/main" id="{FDFFDF01-67CB-821A-57BC-8DEDCC3FF05B}"/>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Completed Release 19 features</a:t>
            </a:r>
            <a:endParaRPr lang="en-US" altLang="en-US" dirty="0"/>
          </a:p>
        </p:txBody>
      </p:sp>
      <p:sp>
        <p:nvSpPr>
          <p:cNvPr id="2" name="Espace réservé du contenu 1">
            <a:extLst>
              <a:ext uri="{FF2B5EF4-FFF2-40B4-BE49-F238E27FC236}">
                <a16:creationId xmlns:a16="http://schemas.microsoft.com/office/drawing/2014/main" id="{EBE0D143-E50B-3EBD-EC35-11CCFCC32EBD}"/>
              </a:ext>
            </a:extLst>
          </p:cNvPr>
          <p:cNvSpPr>
            <a:spLocks noGrp="1"/>
          </p:cNvSpPr>
          <p:nvPr>
            <p:ph idx="1"/>
          </p:nvPr>
        </p:nvSpPr>
        <p:spPr/>
        <p:txBody>
          <a:bodyPr/>
          <a:lstStyle/>
          <a:p>
            <a:endParaRPr lang="en-US" sz="1200" dirty="0"/>
          </a:p>
          <a:p>
            <a:endParaRPr lang="en-US" sz="1200" dirty="0"/>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pPr marL="0" indent="0">
              <a:buNone/>
            </a:pPr>
            <a:endParaRPr lang="en-US" sz="1200" dirty="0">
              <a:highlight>
                <a:srgbClr val="FFFF00"/>
              </a:highlight>
            </a:endParaRPr>
          </a:p>
          <a:p>
            <a:endParaRPr lang="en-US" sz="1200" dirty="0"/>
          </a:p>
        </p:txBody>
      </p:sp>
      <p:graphicFrame>
        <p:nvGraphicFramePr>
          <p:cNvPr id="4" name="Table 3">
            <a:extLst>
              <a:ext uri="{FF2B5EF4-FFF2-40B4-BE49-F238E27FC236}">
                <a16:creationId xmlns:a16="http://schemas.microsoft.com/office/drawing/2014/main" id="{3FE58C8A-77B0-ED9D-00E5-741CBA65EEA3}"/>
              </a:ext>
            </a:extLst>
          </p:cNvPr>
          <p:cNvGraphicFramePr>
            <a:graphicFrameLocks noGrp="1"/>
          </p:cNvGraphicFramePr>
          <p:nvPr>
            <p:extLst>
              <p:ext uri="{D42A27DB-BD31-4B8C-83A1-F6EECF244321}">
                <p14:modId xmlns:p14="http://schemas.microsoft.com/office/powerpoint/2010/main" val="1050580047"/>
              </p:ext>
            </p:extLst>
          </p:nvPr>
        </p:nvGraphicFramePr>
        <p:xfrm>
          <a:off x="1502568" y="1583531"/>
          <a:ext cx="9474202" cy="1714500"/>
        </p:xfrm>
        <a:graphic>
          <a:graphicData uri="http://schemas.openxmlformats.org/drawingml/2006/table">
            <a:tbl>
              <a:tblPr/>
              <a:tblGrid>
                <a:gridCol w="609192">
                  <a:extLst>
                    <a:ext uri="{9D8B030D-6E8A-4147-A177-3AD203B41FA5}">
                      <a16:colId xmlns:a16="http://schemas.microsoft.com/office/drawing/2014/main" val="1716726221"/>
                    </a:ext>
                  </a:extLst>
                </a:gridCol>
                <a:gridCol w="2436767">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571500">
                <a:tc>
                  <a:txBody>
                    <a:bodyPr/>
                    <a:lstStyle/>
                    <a:p>
                      <a:pPr algn="ctr" fontAlgn="t"/>
                      <a:r>
                        <a:rPr lang="en-US" sz="900" b="1" i="0" u="none" strike="noStrike">
                          <a:solidFill>
                            <a:srgbClr val="FFFFFF"/>
                          </a:solidFill>
                          <a:effectLst/>
                          <a:latin typeface="Arial" panose="020B0604020202020204" pitchFamily="34" charset="0"/>
                        </a:rPr>
                        <a:t>TDoc</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85750">
                <a:tc>
                  <a:txBody>
                    <a:bodyPr/>
                    <a:lstStyle/>
                    <a:p>
                      <a:pPr algn="l" fontAlgn="t"/>
                      <a:r>
                        <a:rPr lang="en-US" sz="800" b="1" i="0" u="sng" strike="noStrike" dirty="0">
                          <a:solidFill>
                            <a:srgbClr val="0000FF"/>
                          </a:solidFill>
                          <a:effectLst/>
                          <a:latin typeface="Arial" panose="020B0604020202020204" pitchFamily="34" charset="0"/>
                          <a:hlinkClick r:id="rId2"/>
                        </a:rPr>
                        <a:t>SP-250127</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CR Pack on WIs 5G_MEDIA_MTSI_ext, NG_RTC_Ph2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19.4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Rel-19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a:solidFill>
                            <a:srgbClr val="0000FF"/>
                          </a:solidFill>
                          <a:effectLst/>
                          <a:latin typeface="Arial" panose="020B0604020202020204" pitchFamily="34" charset="0"/>
                          <a:hlinkClick r:id="rId3"/>
                        </a:rPr>
                        <a:t>Rel-19</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759837622"/>
                  </a:ext>
                </a:extLst>
              </a:tr>
              <a:tr h="285750">
                <a:tc>
                  <a:txBody>
                    <a:bodyPr/>
                    <a:lstStyle/>
                    <a:p>
                      <a:pPr algn="l" fontAlgn="t"/>
                      <a:r>
                        <a:rPr lang="en-US" sz="800" b="1" i="0" u="sng" strike="noStrike">
                          <a:solidFill>
                            <a:srgbClr val="0000FF"/>
                          </a:solidFill>
                          <a:effectLst/>
                          <a:latin typeface="Arial" panose="020B0604020202020204" pitchFamily="34" charset="0"/>
                          <a:hlinkClick r:id="rId4"/>
                        </a:rPr>
                        <a:t>SP-250132</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CR Pack on AE_enTV-S4, TEI19</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19.4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Rel-19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33879643"/>
                  </a:ext>
                </a:extLst>
              </a:tr>
              <a:tr h="285750">
                <a:tc>
                  <a:txBody>
                    <a:bodyPr/>
                    <a:lstStyle/>
                    <a:p>
                      <a:pPr algn="l" fontAlgn="t"/>
                      <a:r>
                        <a:rPr lang="en-US" sz="800" b="1" i="0" u="sng" strike="noStrike">
                          <a:solidFill>
                            <a:srgbClr val="0000FF"/>
                          </a:solidFill>
                          <a:effectLst/>
                          <a:latin typeface="Arial" panose="020B0604020202020204" pitchFamily="34" charset="0"/>
                          <a:hlinkClick r:id="rId5"/>
                        </a:rPr>
                        <a:t>SP-250135</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CR Pack on FS_5G_RTP_Ph2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19.4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Rel-19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479078964"/>
                  </a:ext>
                </a:extLst>
              </a:tr>
              <a:tr h="285750">
                <a:tc>
                  <a:txBody>
                    <a:bodyPr/>
                    <a:lstStyle/>
                    <a:p>
                      <a:pPr algn="l" fontAlgn="t"/>
                      <a:r>
                        <a:rPr lang="en-US" sz="800" b="1" i="0" u="sng" strike="noStrike">
                          <a:solidFill>
                            <a:srgbClr val="0000FF"/>
                          </a:solidFill>
                          <a:effectLst/>
                          <a:latin typeface="Arial" panose="020B0604020202020204" pitchFamily="34" charset="0"/>
                          <a:hlinkClick r:id="rId6"/>
                        </a:rPr>
                        <a:t>SP-250137</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CR Pack on </a:t>
                      </a:r>
                      <a:r>
                        <a:rPr lang="en-US" sz="800" b="0" i="0" u="none" strike="noStrike" dirty="0" err="1">
                          <a:solidFill>
                            <a:srgbClr val="000000"/>
                          </a:solidFill>
                          <a:effectLst/>
                          <a:latin typeface="Arial" panose="020B0604020202020204" pitchFamily="34" charset="0"/>
                        </a:rPr>
                        <a:t>FS_XRTraffic</a:t>
                      </a:r>
                      <a:endParaRPr lang="en-US"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19.4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Rel-19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3"/>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764772754"/>
                  </a:ext>
                </a:extLst>
              </a:tr>
            </a:tbl>
          </a:graphicData>
        </a:graphic>
      </p:graphicFrame>
    </p:spTree>
    <p:extLst>
      <p:ext uri="{BB962C8B-B14F-4D97-AF65-F5344CB8AC3E}">
        <p14:creationId xmlns:p14="http://schemas.microsoft.com/office/powerpoint/2010/main" val="192603302"/>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Ongoing Rel-19 Work Items</a:t>
            </a:r>
          </a:p>
        </p:txBody>
      </p:sp>
      <p:graphicFrame>
        <p:nvGraphicFramePr>
          <p:cNvPr id="2" name="Table 1">
            <a:extLst>
              <a:ext uri="{FF2B5EF4-FFF2-40B4-BE49-F238E27FC236}">
                <a16:creationId xmlns:a16="http://schemas.microsoft.com/office/drawing/2014/main" id="{C23553B3-ABA9-CF85-71A0-2AB7E4873CF6}"/>
              </a:ext>
            </a:extLst>
          </p:cNvPr>
          <p:cNvGraphicFramePr>
            <a:graphicFrameLocks noGrp="1"/>
          </p:cNvGraphicFramePr>
          <p:nvPr>
            <p:extLst>
              <p:ext uri="{D42A27DB-BD31-4B8C-83A1-F6EECF244321}">
                <p14:modId xmlns:p14="http://schemas.microsoft.com/office/powerpoint/2010/main" val="3184897546"/>
              </p:ext>
            </p:extLst>
          </p:nvPr>
        </p:nvGraphicFramePr>
        <p:xfrm>
          <a:off x="836794" y="1732845"/>
          <a:ext cx="10238474" cy="2628249"/>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96278">
                  <a:extLst>
                    <a:ext uri="{9D8B030D-6E8A-4147-A177-3AD203B41FA5}">
                      <a16:colId xmlns:a16="http://schemas.microsoft.com/office/drawing/2014/main" val="522572285"/>
                    </a:ext>
                  </a:extLst>
                </a:gridCol>
                <a:gridCol w="1018826">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45%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70%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551172648"/>
                  </a:ext>
                </a:extLst>
              </a:tr>
              <a:tr h="32073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45%</a:t>
                      </a:r>
                    </a:p>
                  </a:txBody>
                  <a:tcPr marL="36001" marR="36001" marT="0" marB="0" anchor="b"/>
                </a:tc>
                <a:tc>
                  <a:txBody>
                    <a:bodyPr/>
                    <a:lstStyle/>
                    <a:p>
                      <a:pPr algn="r" fontAlgn="t"/>
                      <a:r>
                        <a:rPr lang="en-US" sz="1100" b="0" i="0" u="sng" strike="noStrike" dirty="0">
                          <a:solidFill>
                            <a:srgbClr val="0000FF"/>
                          </a:solidFill>
                          <a:effectLst/>
                          <a:latin typeface="+mn-lt"/>
                          <a:hlinkClick r:id="rId3"/>
                        </a:rPr>
                        <a:t>SP-240492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825203558"/>
                  </a:ext>
                </a:extLst>
              </a:tr>
              <a:tr h="320733">
                <a:tc>
                  <a:txBody>
                    <a:bodyPr/>
                    <a:lstStyle/>
                    <a:p>
                      <a:pPr algn="r" fontAlgn="b"/>
                      <a:r>
                        <a:rPr lang="en-US" sz="1100" dirty="0"/>
                        <a:t>1040021</a:t>
                      </a:r>
                    </a:p>
                  </a:txBody>
                  <a:tcPr marL="9525" marR="9525" marT="9525" marB="0" anchor="b"/>
                </a:tc>
                <a:tc>
                  <a:txBody>
                    <a:bodyPr/>
                    <a:lstStyle/>
                    <a:p>
                      <a:pPr algn="l" fontAlgn="b"/>
                      <a:r>
                        <a:rPr lang="en-US" sz="1100" dirty="0"/>
                        <a:t>EVS Codec Extension for Immersive Voice and Audio Services, Phase 2</a:t>
                      </a:r>
                    </a:p>
                  </a:txBody>
                  <a:tcPr marL="9525" marR="9525" marT="9525" marB="0" anchor="b"/>
                </a:tc>
                <a:tc>
                  <a:txBody>
                    <a:bodyPr/>
                    <a:lstStyle/>
                    <a:p>
                      <a:pPr algn="l" fontAlgn="b"/>
                      <a:r>
                        <a:rPr lang="en-US" sz="1100" dirty="0"/>
                        <a:t>IVAS_Codec_Ph2 </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20%</a:t>
                      </a:r>
                    </a:p>
                  </a:txBody>
                  <a:tcPr marL="36001" marR="36001" marT="0" marB="0" anchor="b"/>
                </a:tc>
                <a:tc>
                  <a:txBody>
                    <a:bodyPr/>
                    <a:lstStyle/>
                    <a:p>
                      <a:pPr algn="r" fontAlgn="t"/>
                      <a:r>
                        <a:rPr lang="en-US" sz="1100" b="0" i="0" u="sng" strike="noStrike" dirty="0">
                          <a:solidFill>
                            <a:srgbClr val="0000FF"/>
                          </a:solidFill>
                          <a:effectLst/>
                          <a:latin typeface="+mn-lt"/>
                          <a:hlinkClick r:id="rId4"/>
                        </a:rPr>
                        <a:t>SP-241000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35%</a:t>
                      </a:r>
                    </a:p>
                  </a:txBody>
                  <a:tcPr marL="36001" marR="36001" marT="0" marB="0" anchor="b"/>
                </a:tc>
                <a:tc>
                  <a:txBody>
                    <a:bodyPr/>
                    <a:lstStyle/>
                    <a:p>
                      <a:pPr algn="r">
                        <a:lnSpc>
                          <a:spcPct val="107000"/>
                        </a:lnSpc>
                        <a:spcAft>
                          <a:spcPts val="800"/>
                        </a:spcAft>
                      </a:pPr>
                      <a:r>
                        <a:rPr lang="en-GB" sz="1100" dirty="0">
                          <a:solidFill>
                            <a:srgbClr val="FF0000"/>
                          </a:solidFill>
                        </a:rPr>
                        <a:t>Revised WID</a:t>
                      </a:r>
                    </a:p>
                  </a:txBody>
                  <a:tcPr marL="36001" marR="36001" marT="0" marB="0" anchor="b"/>
                </a:tc>
                <a:extLst>
                  <a:ext uri="{0D108BD9-81ED-4DB2-BD59-A6C34878D82A}">
                    <a16:rowId xmlns:a16="http://schemas.microsoft.com/office/drawing/2014/main" val="2942665382"/>
                  </a:ext>
                </a:extLst>
              </a:tr>
              <a:tr h="320733">
                <a:tc>
                  <a:txBody>
                    <a:bodyPr/>
                    <a:lstStyle/>
                    <a:p>
                      <a:pPr algn="r" fontAlgn="b"/>
                      <a:r>
                        <a:rPr lang="en-US" sz="1100" dirty="0"/>
                        <a:t>1050113</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ATIAS_Ph2</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5%</a:t>
                      </a:r>
                    </a:p>
                  </a:txBody>
                  <a:tcPr marL="36001" marR="36001" marT="0" marB="0" anchor="b"/>
                </a:tc>
                <a:tc>
                  <a:txBody>
                    <a:bodyPr/>
                    <a:lstStyle/>
                    <a:p>
                      <a:pPr algn="r" fontAlgn="t"/>
                      <a:r>
                        <a:rPr lang="en-US" sz="1100" b="0" i="0" u="sng" strike="noStrike" dirty="0">
                          <a:solidFill>
                            <a:srgbClr val="0000FF"/>
                          </a:solidFill>
                          <a:effectLst/>
                          <a:latin typeface="+mn-lt"/>
                          <a:hlinkClick r:id="rId5"/>
                        </a:rPr>
                        <a:t>SP-241314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12038461"/>
                  </a:ext>
                </a:extLst>
              </a:tr>
              <a:tr h="320733">
                <a:tc>
                  <a:txBody>
                    <a:bodyPr/>
                    <a:lstStyle/>
                    <a:p>
                      <a:pPr algn="r" fontAlgn="b"/>
                      <a:r>
                        <a:rPr lang="en-US" sz="1100" dirty="0"/>
                        <a:t>1060069</a:t>
                      </a:r>
                    </a:p>
                  </a:txBody>
                  <a:tcPr marL="9525" marR="9525" marT="9525" marB="0" anchor="b"/>
                </a:tc>
                <a:tc>
                  <a:txBody>
                    <a:bodyPr/>
                    <a:lstStyle/>
                    <a:p>
                      <a:pPr algn="l" fontAlgn="b"/>
                      <a:r>
                        <a:rPr lang="en-US" sz="1100" dirty="0"/>
                        <a:t>Stage 2 for Advanced Media Delivery</a:t>
                      </a:r>
                    </a:p>
                  </a:txBody>
                  <a:tcPr marL="9525" marR="9525" marT="9525" marB="0" anchor="b"/>
                </a:tc>
                <a:tc>
                  <a:txBody>
                    <a:bodyPr/>
                    <a:lstStyle/>
                    <a:p>
                      <a:pPr algn="l" fontAlgn="b"/>
                      <a:r>
                        <a:rPr lang="en-US" sz="1100" dirty="0"/>
                        <a:t>AMD-ARCH-MED</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0%</a:t>
                      </a:r>
                    </a:p>
                  </a:txBody>
                  <a:tcPr marL="36001" marR="36001" marT="0" marB="0" anchor="b"/>
                </a:tc>
                <a:tc>
                  <a:txBody>
                    <a:bodyPr/>
                    <a:lstStyle/>
                    <a:p>
                      <a:pPr algn="l" fontAlgn="t"/>
                      <a:r>
                        <a:rPr lang="en-US" sz="1100" b="0" i="0" kern="1200" dirty="0">
                          <a:solidFill>
                            <a:schemeClr val="dk1"/>
                          </a:solidFill>
                          <a:effectLst/>
                          <a:latin typeface="+mn-lt"/>
                          <a:ea typeface="+mn-ea"/>
                          <a:cs typeface="+mn-cs"/>
                          <a:hlinkClick r:id="rId6"/>
                        </a:rPr>
                        <a:t>SP-241674</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33CC33"/>
                          </a:solidFill>
                        </a:rPr>
                        <a:t>Complete !</a:t>
                      </a:r>
                    </a:p>
                  </a:txBody>
                  <a:tcPr marL="36001" marR="36001" marT="0" marB="0" anchor="b"/>
                </a:tc>
                <a:extLst>
                  <a:ext uri="{0D108BD9-81ED-4DB2-BD59-A6C34878D82A}">
                    <a16:rowId xmlns:a16="http://schemas.microsoft.com/office/drawing/2014/main" val="1159868702"/>
                  </a:ext>
                </a:extLst>
              </a:tr>
              <a:tr h="320733">
                <a:tc>
                  <a:txBody>
                    <a:bodyPr/>
                    <a:lstStyle/>
                    <a:p>
                      <a:pPr algn="r" fontAlgn="b"/>
                      <a:r>
                        <a:rPr lang="en-US" sz="1100" b="1" dirty="0">
                          <a:latin typeface="+mn-lt"/>
                        </a:rPr>
                        <a:t>1060022</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Diverse audio Capturing System for UEs</a:t>
                      </a:r>
                    </a:p>
                  </a:txBody>
                  <a:tcPr marL="9525" marR="9525" marT="9525" marB="0" anchor="b"/>
                </a:tc>
                <a:tc>
                  <a:txBody>
                    <a:bodyPr/>
                    <a:lstStyle/>
                    <a:p>
                      <a:pPr algn="l" fontAlgn="b"/>
                      <a:r>
                        <a:rPr lang="en-US" sz="1100" b="0" dirty="0" err="1">
                          <a:latin typeface="+mn-lt"/>
                        </a:rPr>
                        <a:t>DaCAS</a:t>
                      </a:r>
                      <a:endParaRPr lang="en-US" sz="1100" b="0" dirty="0">
                        <a:latin typeface="+mn-lt"/>
                      </a:endParaRP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7"/>
                        </a:rPr>
                        <a:t>SP-241673</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5%</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993639243"/>
                  </a:ext>
                </a:extLst>
              </a:tr>
              <a:tr h="320733">
                <a:tc>
                  <a:txBody>
                    <a:bodyPr/>
                    <a:lstStyle/>
                    <a:p>
                      <a:pPr algn="r" fontAlgn="b"/>
                      <a:r>
                        <a:rPr lang="en-US" sz="1100" b="1" dirty="0">
                          <a:latin typeface="+mn-lt"/>
                        </a:rPr>
                        <a:t>1060021</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5G Real-time Transport Protocol Configurations, Phase 2</a:t>
                      </a:r>
                    </a:p>
                  </a:txBody>
                  <a:tcPr marL="9525" marR="9525" marT="9525" marB="0" anchor="b"/>
                </a:tc>
                <a:tc>
                  <a:txBody>
                    <a:bodyPr/>
                    <a:lstStyle/>
                    <a:p>
                      <a:pPr algn="l" fontAlgn="b"/>
                      <a:r>
                        <a:rPr lang="en-US" sz="1100" b="0" dirty="0">
                          <a:latin typeface="+mn-lt"/>
                        </a:rPr>
                        <a:t>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8"/>
                        </a:rPr>
                        <a:t>SP-241672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35%</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899284545"/>
                  </a:ext>
                </a:extLst>
              </a:tr>
            </a:tbl>
          </a:graphicData>
        </a:graphic>
      </p:graphicFrame>
    </p:spTree>
    <p:extLst>
      <p:ext uri="{BB962C8B-B14F-4D97-AF65-F5344CB8AC3E}">
        <p14:creationId xmlns:p14="http://schemas.microsoft.com/office/powerpoint/2010/main" val="231499082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7285055" cy="1143000"/>
          </a:xfrm>
        </p:spPr>
        <p:txBody>
          <a:bodyPr/>
          <a:lstStyle/>
          <a:p>
            <a:r>
              <a:rPr lang="en-US" sz="3200" dirty="0"/>
              <a:t>Video Operating Points - Harmonization and Stereo MV-HEVC </a:t>
            </a:r>
            <a:r>
              <a:rPr lang="en-US" altLang="en-US" dirty="0"/>
              <a:t>(</a:t>
            </a:r>
            <a:r>
              <a:rPr lang="en-US" sz="3200" dirty="0"/>
              <a:t>VOPS</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544928261"/>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45%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70%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Harmonize and include as needed all the SA4 video operating points into a new specification that will be home to all such video operating points and upgrade HEVC-based levels based on industry practices.</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Define the MV-HEVC capability in this new specification.</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Then add and harmonize stereoscopic MV-HEVC operating points and capabilities for TS 26.511, TS 26.119 and TS 26.143</a:t>
            </a:r>
            <a:endParaRPr lang="en-GB" sz="12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Reviewed and agreed the description of MV-HEVC interoperability aspects including integration into adaptive streaming and messaging.</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Progressed a CR to 5GMS on MV-HEVC that is endorsed for the time being.</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Agreed to limit the stereoscopic video capability to 4K.</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Progress on the description of the system operation points, video operation points, frame packing stereoscopic support and signaling with SEI.</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Draft TS 26.265 </a:t>
            </a:r>
            <a:r>
              <a:rPr lang="en-US" sz="1200" i="1" dirty="0">
                <a:ea typeface="Calibri" panose="020F0502020204030204" pitchFamily="34" charset="0"/>
                <a:cs typeface="Times New Roman" panose="02020603050405020304" pitchFamily="18" charset="0"/>
              </a:rPr>
              <a:t>Media Delivery: Video Capabilities and Operation Points</a:t>
            </a:r>
            <a:r>
              <a:rPr lang="en-US" sz="1200" dirty="0">
                <a:ea typeface="Calibri" panose="020F0502020204030204" pitchFamily="34" charset="0"/>
                <a:cs typeface="Times New Roman" panose="02020603050405020304" pitchFamily="18" charset="0"/>
              </a:rPr>
              <a:t>, progressed to v1.0.0.</a:t>
            </a:r>
            <a:endParaRPr lang="en-US" sz="1200" dirty="0">
              <a:effectLst/>
              <a:ea typeface="Calibri" panose="020F0502020204030204" pitchFamily="34" charset="0"/>
              <a:cs typeface="Times New Roman" panose="02020603050405020304" pitchFamily="18" charset="0"/>
            </a:endParaRPr>
          </a:p>
          <a:p>
            <a:pPr marL="287338" lvl="0" indent="-287338" fontAlgn="base">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Progressing </a:t>
            </a:r>
            <a:r>
              <a:rPr lang="en-US" altLang="en-US" sz="1200" dirty="0" err="1">
                <a:cs typeface="Arial" panose="020B0604020202020204" pitchFamily="34" charset="0"/>
              </a:rPr>
              <a:t>pCR</a:t>
            </a:r>
            <a:r>
              <a:rPr lang="en-US" altLang="en-US" sz="1200" dirty="0">
                <a:cs typeface="Arial" panose="020B0604020202020204" pitchFamily="34" charset="0"/>
              </a:rPr>
              <a:t> on draft TS 26.265</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Send new TS 26.265 to SA plenary for approval.</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Agree CRs on TS 26.118, TS 26.511, TS 26.143, TS 26.119.</a:t>
            </a:r>
          </a:p>
          <a:p>
            <a:pPr marL="287338" indent="-287338">
              <a:lnSpc>
                <a:spcPct val="93000"/>
              </a:lnSpc>
              <a:spcBef>
                <a:spcPct val="15000"/>
              </a:spcBef>
              <a:spcAft>
                <a:spcPct val="15000"/>
              </a:spcAft>
              <a:buSzPct val="100000"/>
              <a:tabLst>
                <a:tab pos="285750" algn="l"/>
              </a:tabLst>
              <a:defRPr/>
            </a:pPr>
            <a:endParaRPr lang="en-US" altLang="en-US" sz="1200" dirty="0">
              <a:cs typeface="Arial" panose="020B0604020202020204" pitchFamily="34" charset="0"/>
            </a:endParaRPr>
          </a:p>
          <a:p>
            <a:pPr marL="0" marR="0" lvl="0" indent="0" algn="just">
              <a:buNone/>
            </a:pPr>
            <a:endParaRPr lang="en-US" sz="1100" dirty="0">
              <a:effectLst/>
              <a:ea typeface="Times New Roman" panose="02020603050405020304" pitchFamily="18" charset="0"/>
            </a:endParaRPr>
          </a:p>
          <a:p>
            <a:pPr marL="687388" lvl="1" indent="-287338">
              <a:lnSpc>
                <a:spcPct val="93000"/>
              </a:lnSpc>
              <a:spcBef>
                <a:spcPct val="15000"/>
              </a:spcBef>
              <a:spcAft>
                <a:spcPct val="15000"/>
              </a:spcAft>
              <a:buSzPct val="100000"/>
              <a:tabLst>
                <a:tab pos="285750" algn="l"/>
              </a:tabLst>
              <a:defRPr/>
            </a:pPr>
            <a:endParaRPr lang="en-US" sz="900" dirty="0">
              <a:solidFill>
                <a:srgbClr val="000000"/>
              </a:solidFill>
              <a:effectLst/>
              <a:ea typeface="MS Mincho" panose="02020609040205080304" pitchFamily="49" charset="-128"/>
            </a:endParaRPr>
          </a:p>
          <a:p>
            <a:pPr marL="287338" indent="-287338">
              <a:lnSpc>
                <a:spcPct val="93000"/>
              </a:lnSpc>
              <a:spcBef>
                <a:spcPct val="15000"/>
              </a:spcBef>
              <a:spcAft>
                <a:spcPct val="15000"/>
              </a:spcAft>
              <a:buSzPct val="100000"/>
              <a:tabLst>
                <a:tab pos="285750" algn="l"/>
              </a:tabLst>
              <a:defRPr/>
            </a:pPr>
            <a:endParaRPr lang="en-US" sz="1200" dirty="0">
              <a:solidFill>
                <a:srgbClr val="000000"/>
              </a:solidFill>
              <a:effectLst/>
              <a:ea typeface="MS Mincho" panose="02020609040205080304" pitchFamily="49" charset="-128"/>
            </a:endParaRPr>
          </a:p>
          <a:p>
            <a:pPr marL="287338" indent="-287338">
              <a:buNone/>
            </a:pPr>
            <a:endParaRPr lang="fr-FR" sz="1200" dirty="0"/>
          </a:p>
        </p:txBody>
      </p:sp>
      <p:graphicFrame>
        <p:nvGraphicFramePr>
          <p:cNvPr id="3" name="Table 2">
            <a:extLst>
              <a:ext uri="{FF2B5EF4-FFF2-40B4-BE49-F238E27FC236}">
                <a16:creationId xmlns:a16="http://schemas.microsoft.com/office/drawing/2014/main" id="{1CFF5530-CFB9-C886-183C-3D46DF73F69E}"/>
              </a:ext>
            </a:extLst>
          </p:cNvPr>
          <p:cNvGraphicFramePr>
            <a:graphicFrameLocks noGrp="1"/>
          </p:cNvGraphicFramePr>
          <p:nvPr>
            <p:extLst>
              <p:ext uri="{D42A27DB-BD31-4B8C-83A1-F6EECF244321}">
                <p14:modId xmlns:p14="http://schemas.microsoft.com/office/powerpoint/2010/main" val="2108093269"/>
              </p:ext>
            </p:extLst>
          </p:nvPr>
        </p:nvGraphicFramePr>
        <p:xfrm>
          <a:off x="647700" y="4787830"/>
          <a:ext cx="9474202" cy="602243"/>
        </p:xfrm>
        <a:graphic>
          <a:graphicData uri="http://schemas.openxmlformats.org/drawingml/2006/table">
            <a:tbl>
              <a:tblPr/>
              <a:tblGrid>
                <a:gridCol w="609192">
                  <a:extLst>
                    <a:ext uri="{9D8B030D-6E8A-4147-A177-3AD203B41FA5}">
                      <a16:colId xmlns:a16="http://schemas.microsoft.com/office/drawing/2014/main" val="1716726221"/>
                    </a:ext>
                  </a:extLst>
                </a:gridCol>
                <a:gridCol w="2436767">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316493">
                <a:tc>
                  <a:txBody>
                    <a:bodyPr/>
                    <a:lstStyle/>
                    <a:p>
                      <a:pPr algn="ctr" fontAlgn="t"/>
                      <a:r>
                        <a:rPr lang="en-US" sz="900" b="1" i="0" u="none" strike="noStrike">
                          <a:solidFill>
                            <a:srgbClr val="FFFFFF"/>
                          </a:solidFill>
                          <a:effectLst/>
                          <a:latin typeface="Arial" panose="020B0604020202020204" pitchFamily="34" charset="0"/>
                        </a:rPr>
                        <a:t>TDoc</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85750">
                <a:tc>
                  <a:txBody>
                    <a:bodyPr/>
                    <a:lstStyle/>
                    <a:p>
                      <a:pPr algn="l" fontAlgn="t"/>
                      <a:r>
                        <a:rPr lang="en-US" sz="800" b="1" i="0" u="sng" strike="noStrike" dirty="0">
                          <a:solidFill>
                            <a:srgbClr val="0000FF"/>
                          </a:solidFill>
                          <a:effectLst/>
                          <a:latin typeface="Arial" panose="020B0604020202020204" pitchFamily="34" charset="0"/>
                          <a:hlinkClick r:id="rId3"/>
                        </a:rPr>
                        <a:t>SP-250281</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TS 26.265 v1.0.0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draft TS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Information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6.6.4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Specifications for Information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4"/>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759837622"/>
                  </a:ext>
                </a:extLst>
              </a:tr>
            </a:tbl>
          </a:graphicData>
        </a:graphic>
      </p:graphicFrame>
    </p:spTree>
    <p:extLst>
      <p:ext uri="{BB962C8B-B14F-4D97-AF65-F5344CB8AC3E}">
        <p14:creationId xmlns:p14="http://schemas.microsoft.com/office/powerpoint/2010/main" val="4179556151"/>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7285055" cy="1143000"/>
          </a:xfrm>
        </p:spPr>
        <p:txBody>
          <a:bodyPr/>
          <a:lstStyle/>
          <a:p>
            <a:r>
              <a:rPr lang="en-US" sz="3200" dirty="0"/>
              <a:t>Split Rendering over IMS </a:t>
            </a:r>
            <a:r>
              <a:rPr lang="en-US" altLang="en-US" dirty="0"/>
              <a:t>(</a:t>
            </a:r>
            <a:r>
              <a:rPr lang="en-US" sz="3200" dirty="0"/>
              <a:t>SR_IMS</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845325068"/>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45%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SP-240492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184471"/>
            <a:ext cx="11068050" cy="4100444"/>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hangingPunct="0">
              <a:spcBef>
                <a:spcPts val="0"/>
              </a:spcBef>
              <a:spcAft>
                <a:spcPts val="900"/>
              </a:spcAft>
            </a:pPr>
            <a:r>
              <a:rPr lang="en-US" sz="1400" dirty="0">
                <a:effectLst/>
                <a:ea typeface="SimSun" panose="02010600030101010101" pitchFamily="2" charset="-122"/>
              </a:rPr>
              <a:t>Identify functional entities for IMS-based split rendering and introduce a mapping to the IMS architecture. Identify interfaces and define network APIs for delivering media from 3GPP and non-3GPP services for split rendering of XR services. Define protocols, procedures, and codecs for delivery of split-rendered media and metadata for support of split rendered content including uplink (e.g., pose), and downlink (e.g., rendered pose) as part of a new specification. </a:t>
            </a:r>
          </a:p>
          <a:p>
            <a:pPr marL="0" marR="0" indent="0" hangingPunct="0">
              <a:spcBef>
                <a:spcPts val="0"/>
              </a:spcBef>
              <a:spcAft>
                <a:spcPts val="900"/>
              </a:spcAft>
              <a:buNone/>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Progressed draft TS 26.567 </a:t>
            </a:r>
            <a:r>
              <a:rPr lang="en-US" sz="1400" i="1" dirty="0">
                <a:ea typeface="Calibri" panose="020F0502020204030204" pitchFamily="34" charset="0"/>
                <a:cs typeface="Times New Roman" panose="02020603050405020304" pitchFamily="18" charset="0"/>
              </a:rPr>
              <a:t>Split rendering over IMS</a:t>
            </a:r>
            <a:r>
              <a:rPr lang="en-US" sz="1400" dirty="0">
                <a:ea typeface="Calibri" panose="020F0502020204030204" pitchFamily="34" charset="0"/>
                <a:cs typeface="Times New Roman" panose="02020603050405020304" pitchFamily="18" charset="0"/>
              </a:rPr>
              <a:t> to v1.0.0 with the following items: Updated the overview of media metadata format and message types for split rendering over IMS; Added split rendering configuration format, and message types including pose, action, etc.; Updated the procedures from split rendering session for asset delivery; Editorial corrections; Integrated all agreed </a:t>
            </a:r>
            <a:r>
              <a:rPr lang="en-US" sz="1400" dirty="0" err="1">
                <a:ea typeface="Calibri" panose="020F0502020204030204" pitchFamily="34" charset="0"/>
                <a:cs typeface="Times New Roman" panose="02020603050405020304" pitchFamily="18" charset="0"/>
              </a:rPr>
              <a:t>pCRs</a:t>
            </a:r>
            <a:endParaRPr lang="en-US" sz="1400" dirty="0">
              <a:ea typeface="Calibri" panose="020F0502020204030204" pitchFamily="34" charset="0"/>
              <a:cs typeface="Times New Roman" panose="02020603050405020304" pitchFamily="18" charset="0"/>
            </a:endParaRP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Initiated the work on MF capabilities for split rendering over IMS</a:t>
            </a:r>
          </a:p>
          <a:p>
            <a:pPr marL="287338" indent="-287338">
              <a:lnSpc>
                <a:spcPct val="93000"/>
              </a:lnSpc>
              <a:spcBef>
                <a:spcPct val="15000"/>
              </a:spcBef>
              <a:spcAft>
                <a:spcPct val="15000"/>
              </a:spcAft>
              <a:buSzPct val="100000"/>
              <a:tabLst>
                <a:tab pos="285750" algn="l"/>
              </a:tabLst>
              <a:defRPr/>
            </a:pPr>
            <a:endParaRPr lang="en-US" sz="1400" dirty="0">
              <a:ea typeface="Calibri" panose="020F0502020204030204" pitchFamily="34" charset="0"/>
              <a:cs typeface="Times New Roman" panose="02020603050405020304" pitchFamily="18" charset="0"/>
            </a:endParaRPr>
          </a:p>
          <a:p>
            <a:pPr marL="287338" indent="-287338">
              <a:lnSpc>
                <a:spcPct val="93000"/>
              </a:lnSpc>
              <a:spcBef>
                <a:spcPct val="15000"/>
              </a:spcBef>
              <a:spcAft>
                <a:spcPct val="15000"/>
              </a:spcAft>
              <a:buSzPct val="100000"/>
              <a:tabLst>
                <a:tab pos="285750" algn="l"/>
              </a:tabLst>
              <a:defRPr/>
            </a:pPr>
            <a:endParaRPr lang="en-US" sz="1400" dirty="0">
              <a:ea typeface="Calibri" panose="020F0502020204030204" pitchFamily="34" charset="0"/>
              <a:cs typeface="Times New Roman" panose="02020603050405020304" pitchFamily="18" charset="0"/>
            </a:endParaRPr>
          </a:p>
          <a:p>
            <a:pPr marL="287338" indent="-287338">
              <a:lnSpc>
                <a:spcPct val="93000"/>
              </a:lnSpc>
              <a:spcBef>
                <a:spcPct val="15000"/>
              </a:spcBef>
              <a:spcAft>
                <a:spcPct val="15000"/>
              </a:spcAft>
              <a:buSzPct val="100000"/>
              <a:tabLst>
                <a:tab pos="285750" algn="l"/>
              </a:tabLst>
              <a:defRPr/>
            </a:pPr>
            <a:endParaRPr lang="en-US" sz="1400" dirty="0">
              <a:ea typeface="Calibri" panose="020F0502020204030204" pitchFamily="34" charset="0"/>
              <a:cs typeface="Times New Roman" panose="02020603050405020304" pitchFamily="18"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Progress and agree on TS 26.567 v1.0.0 to be sent to SA plenary for approval </a:t>
            </a:r>
          </a:p>
          <a:p>
            <a:pPr marL="0" indent="0">
              <a:lnSpc>
                <a:spcPct val="93000"/>
              </a:lnSpc>
              <a:spcBef>
                <a:spcPct val="15000"/>
              </a:spcBef>
              <a:spcAft>
                <a:spcPct val="15000"/>
              </a:spcAft>
              <a:buSzPct val="100000"/>
              <a:buNone/>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graphicFrame>
        <p:nvGraphicFramePr>
          <p:cNvPr id="3" name="Table 2">
            <a:extLst>
              <a:ext uri="{FF2B5EF4-FFF2-40B4-BE49-F238E27FC236}">
                <a16:creationId xmlns:a16="http://schemas.microsoft.com/office/drawing/2014/main" id="{C4644917-8AF0-2878-1207-C508E045FB61}"/>
              </a:ext>
            </a:extLst>
          </p:cNvPr>
          <p:cNvGraphicFramePr>
            <a:graphicFrameLocks noGrp="1"/>
          </p:cNvGraphicFramePr>
          <p:nvPr>
            <p:extLst>
              <p:ext uri="{D42A27DB-BD31-4B8C-83A1-F6EECF244321}">
                <p14:modId xmlns:p14="http://schemas.microsoft.com/office/powerpoint/2010/main" val="3126647250"/>
              </p:ext>
            </p:extLst>
          </p:nvPr>
        </p:nvGraphicFramePr>
        <p:xfrm>
          <a:off x="647700" y="4787830"/>
          <a:ext cx="9474202" cy="602243"/>
        </p:xfrm>
        <a:graphic>
          <a:graphicData uri="http://schemas.openxmlformats.org/drawingml/2006/table">
            <a:tbl>
              <a:tblPr/>
              <a:tblGrid>
                <a:gridCol w="609192">
                  <a:extLst>
                    <a:ext uri="{9D8B030D-6E8A-4147-A177-3AD203B41FA5}">
                      <a16:colId xmlns:a16="http://schemas.microsoft.com/office/drawing/2014/main" val="1716726221"/>
                    </a:ext>
                  </a:extLst>
                </a:gridCol>
                <a:gridCol w="2436767">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316493">
                <a:tc>
                  <a:txBody>
                    <a:bodyPr/>
                    <a:lstStyle/>
                    <a:p>
                      <a:pPr algn="ctr" fontAlgn="t"/>
                      <a:r>
                        <a:rPr lang="en-US" sz="900" b="1" i="0" u="none" strike="noStrike">
                          <a:solidFill>
                            <a:srgbClr val="FFFFFF"/>
                          </a:solidFill>
                          <a:effectLst/>
                          <a:latin typeface="Arial" panose="020B0604020202020204" pitchFamily="34" charset="0"/>
                        </a:rPr>
                        <a:t>TDoc</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85750">
                <a:tc>
                  <a:txBody>
                    <a:bodyPr/>
                    <a:lstStyle/>
                    <a:p>
                      <a:pPr algn="l" fontAlgn="t"/>
                      <a:r>
                        <a:rPr lang="en-US" sz="800" b="1" i="0" u="sng" strike="noStrike" dirty="0">
                          <a:solidFill>
                            <a:srgbClr val="0000FF"/>
                          </a:solidFill>
                          <a:effectLst/>
                          <a:latin typeface="Arial" panose="020B0604020202020204" pitchFamily="34" charset="0"/>
                          <a:hlinkClick r:id="rId3"/>
                        </a:rPr>
                        <a:t>SP-250287</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TS 26.567 v 1.0.0.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SA4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draft TS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Information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6.6.4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Specifications for Information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4"/>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759837622"/>
                  </a:ext>
                </a:extLst>
              </a:tr>
            </a:tbl>
          </a:graphicData>
        </a:graphic>
      </p:graphicFrame>
    </p:spTree>
    <p:extLst>
      <p:ext uri="{BB962C8B-B14F-4D97-AF65-F5344CB8AC3E}">
        <p14:creationId xmlns:p14="http://schemas.microsoft.com/office/powerpoint/2010/main" val="238085783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1277957" y="196850"/>
            <a:ext cx="8604173" cy="1143000"/>
          </a:xfrm>
        </p:spPr>
        <p:txBody>
          <a:bodyPr/>
          <a:lstStyle/>
          <a:p>
            <a:r>
              <a:rPr lang="en-US" sz="3200" dirty="0"/>
              <a:t>EVS Codec Extension for Immersive Voice and Audio Services, Phase 2 </a:t>
            </a:r>
            <a:r>
              <a:rPr lang="en-US" altLang="en-US" dirty="0"/>
              <a:t>(</a:t>
            </a:r>
            <a:r>
              <a:rPr lang="en-US" sz="3200" dirty="0"/>
              <a:t>IVAS_Codec_Ph2</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557391106"/>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1040021</a:t>
                      </a:r>
                    </a:p>
                  </a:txBody>
                  <a:tcPr marL="9525" marR="9525" marT="9525" marB="0" anchor="b"/>
                </a:tc>
                <a:tc>
                  <a:txBody>
                    <a:bodyPr/>
                    <a:lstStyle/>
                    <a:p>
                      <a:pPr algn="l" fontAlgn="b"/>
                      <a:r>
                        <a:rPr lang="en-US" sz="1100" dirty="0"/>
                        <a:t>EVS Codec Extension for Immersive Voice and Audio Services, Phase 2</a:t>
                      </a:r>
                    </a:p>
                  </a:txBody>
                  <a:tcPr marL="9525" marR="9525" marT="9525" marB="0" anchor="b"/>
                </a:tc>
                <a:tc>
                  <a:txBody>
                    <a:bodyPr/>
                    <a:lstStyle/>
                    <a:p>
                      <a:pPr algn="l" fontAlgn="b"/>
                      <a:r>
                        <a:rPr lang="en-US" sz="1100" dirty="0"/>
                        <a:t>IVAS_Codec_Ph2 </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20%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SP-241000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35%</a:t>
                      </a:r>
                    </a:p>
                  </a:txBody>
                  <a:tcPr marL="36001" marR="36001" marT="0" marB="0" anchor="b"/>
                </a:tc>
                <a:tc>
                  <a:txBody>
                    <a:bodyPr/>
                    <a:lstStyle/>
                    <a:p>
                      <a:pPr algn="r">
                        <a:lnSpc>
                          <a:spcPct val="107000"/>
                        </a:lnSpc>
                        <a:spcAft>
                          <a:spcPts val="800"/>
                        </a:spcAft>
                      </a:pPr>
                      <a:r>
                        <a:rPr lang="en-GB" sz="1100" dirty="0">
                          <a:solidFill>
                            <a:srgbClr val="FF0000"/>
                          </a:solidFill>
                        </a:rPr>
                        <a:t>Revised WID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476250" y="2155826"/>
            <a:ext cx="11068050" cy="4179660"/>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hangingPunct="0">
              <a:spcBef>
                <a:spcPts val="0"/>
              </a:spcBef>
              <a:spcAft>
                <a:spcPts val="900"/>
              </a:spcAft>
            </a:pPr>
            <a:r>
              <a:rPr lang="en-US" sz="1400" dirty="0">
                <a:effectLst/>
                <a:ea typeface="SimSun" panose="02010600030101010101" pitchFamily="2" charset="-122"/>
              </a:rPr>
              <a:t>The overall objective of this work item is to provide an improved set of IVAS specifications with a fixed-point C-code to be part of TS 26.251; characterization of the IVAS codec based on the floating-point and fixed-point C-codes, and documentation of characterization results into TR 26.997; Enhancements to codec conformance test procedures and criteria; definition of relevant tiers of functionality to be implementable on a wide range of UEs with different capabilities, balancing user experience and implementation complexity/cost; enhancements to the RTP payload format and SDP negotiation, including split rendering operation; update relevant system and service specifications.</a:t>
            </a:r>
          </a:p>
          <a:p>
            <a:pPr marL="0" marR="0" indent="0" hangingPunct="0">
              <a:spcBef>
                <a:spcPts val="0"/>
              </a:spcBef>
              <a:spcAft>
                <a:spcPts val="900"/>
              </a:spcAft>
              <a:buNone/>
            </a:pPr>
            <a:r>
              <a:rPr lang="en-GB" sz="1400" b="1" u="sng" dirty="0">
                <a:cs typeface="Arial" pitchFamily="34" charset="0"/>
              </a:rPr>
              <a:t>Progress in the last quarter</a:t>
            </a:r>
          </a:p>
          <a:p>
            <a:r>
              <a:rPr lang="en-US" sz="1400" dirty="0">
                <a:effectLst/>
                <a:ea typeface="Arial" panose="020B0604020202020204" pitchFamily="34" charset="0"/>
              </a:rPr>
              <a:t>Revised WID clarifying the work on enhanced conformance methods.</a:t>
            </a:r>
          </a:p>
          <a:p>
            <a:r>
              <a:rPr lang="en-US" sz="1400" dirty="0">
                <a:effectLst/>
                <a:ea typeface="Arial" panose="020B0604020202020204" pitchFamily="34" charset="0"/>
              </a:rPr>
              <a:t>Updates to the IVAS characterization test, processing plans, BASOP verification, overview.</a:t>
            </a:r>
          </a:p>
          <a:p>
            <a:r>
              <a:rPr lang="en-US" sz="1400" dirty="0">
                <a:effectLst/>
                <a:ea typeface="Arial" panose="020B0604020202020204" pitchFamily="34" charset="0"/>
              </a:rPr>
              <a:t>In accordance with IVAS Characterization test plan, additional test material is likely required and may be contributed by 3GPP members. SA4 members aiming to contribute test material for consideration were asked to announce their interest.</a:t>
            </a:r>
          </a:p>
          <a:p>
            <a:endParaRPr lang="en-US" sz="1400" dirty="0">
              <a:ea typeface="Calibri" panose="020F0502020204030204" pitchFamily="34" charset="0"/>
              <a:cs typeface="Times New Roman" panose="02020603050405020304" pitchFamily="18" charset="0"/>
            </a:endParaRPr>
          </a:p>
          <a:p>
            <a:endParaRPr lang="en-US" sz="1400" dirty="0">
              <a:effectLst/>
              <a:ea typeface="Calibri" panose="020F0502020204030204" pitchFamily="34" charset="0"/>
              <a:cs typeface="Times New Roman" panose="02020603050405020304" pitchFamily="18" charset="0"/>
            </a:endParaRPr>
          </a:p>
          <a:p>
            <a:endParaRPr lang="en-US" sz="1400" dirty="0">
              <a:effectLst/>
              <a:ea typeface="Calibri" panose="020F0502020204030204" pitchFamily="34" charset="0"/>
              <a:cs typeface="Times New Roman" panose="02020603050405020304" pitchFamily="18"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Verification of Encoder v2.1; Delivery of the fixed-point Encoder v3 and verification of FL-to-FX requirements; Finalization of IVAS characterization processing and test plans; CR to the RTP payload format and SDP negotiation, including split rendering operation.</a:t>
            </a:r>
          </a:p>
          <a:p>
            <a:pPr marL="287338" indent="-287338">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marL="687388" lvl="1" indent="-287338">
              <a:lnSpc>
                <a:spcPct val="93000"/>
              </a:lnSpc>
              <a:spcBef>
                <a:spcPct val="15000"/>
              </a:spcBef>
              <a:spcAft>
                <a:spcPct val="15000"/>
              </a:spcAft>
              <a:buSzPct val="100000"/>
              <a:tabLst>
                <a:tab pos="285750" algn="l"/>
              </a:tabLst>
              <a:defRPr/>
            </a:pPr>
            <a:endParaRPr lang="en-US" altLang="en-US" sz="1000" dirty="0">
              <a:cs typeface="Arial" panose="020B0604020202020204" pitchFamily="34" charset="0"/>
            </a:endParaRPr>
          </a:p>
          <a:p>
            <a:pPr marL="0" indent="0">
              <a:lnSpc>
                <a:spcPct val="93000"/>
              </a:lnSpc>
              <a:spcBef>
                <a:spcPct val="15000"/>
              </a:spcBef>
              <a:spcAft>
                <a:spcPct val="15000"/>
              </a:spcAft>
              <a:buSzPct val="100000"/>
              <a:buNone/>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graphicFrame>
        <p:nvGraphicFramePr>
          <p:cNvPr id="3" name="Table 2">
            <a:extLst>
              <a:ext uri="{FF2B5EF4-FFF2-40B4-BE49-F238E27FC236}">
                <a16:creationId xmlns:a16="http://schemas.microsoft.com/office/drawing/2014/main" id="{6E143311-066B-4F00-E218-116683F28CF3}"/>
              </a:ext>
            </a:extLst>
          </p:cNvPr>
          <p:cNvGraphicFramePr>
            <a:graphicFrameLocks noGrp="1"/>
          </p:cNvGraphicFramePr>
          <p:nvPr>
            <p:extLst>
              <p:ext uri="{D42A27DB-BD31-4B8C-83A1-F6EECF244321}">
                <p14:modId xmlns:p14="http://schemas.microsoft.com/office/powerpoint/2010/main" val="655569971"/>
              </p:ext>
            </p:extLst>
          </p:nvPr>
        </p:nvGraphicFramePr>
        <p:xfrm>
          <a:off x="647700" y="4974442"/>
          <a:ext cx="9474202" cy="602243"/>
        </p:xfrm>
        <a:graphic>
          <a:graphicData uri="http://schemas.openxmlformats.org/drawingml/2006/table">
            <a:tbl>
              <a:tblPr/>
              <a:tblGrid>
                <a:gridCol w="609192">
                  <a:extLst>
                    <a:ext uri="{9D8B030D-6E8A-4147-A177-3AD203B41FA5}">
                      <a16:colId xmlns:a16="http://schemas.microsoft.com/office/drawing/2014/main" val="1716726221"/>
                    </a:ext>
                  </a:extLst>
                </a:gridCol>
                <a:gridCol w="2436767">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316493">
                <a:tc>
                  <a:txBody>
                    <a:bodyPr/>
                    <a:lstStyle/>
                    <a:p>
                      <a:pPr algn="ctr" fontAlgn="t"/>
                      <a:r>
                        <a:rPr lang="en-US" sz="900" b="1" i="0" u="none" strike="noStrike">
                          <a:solidFill>
                            <a:srgbClr val="FFFFFF"/>
                          </a:solidFill>
                          <a:effectLst/>
                          <a:latin typeface="Arial" panose="020B0604020202020204" pitchFamily="34" charset="0"/>
                        </a:rPr>
                        <a:t>TDoc</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85750">
                <a:tc>
                  <a:txBody>
                    <a:bodyPr/>
                    <a:lstStyle/>
                    <a:p>
                      <a:pPr algn="l" fontAlgn="t"/>
                      <a:r>
                        <a:rPr lang="en-US" sz="800" b="1" i="0" u="sng" strike="noStrike" dirty="0">
                          <a:solidFill>
                            <a:srgbClr val="0000FF"/>
                          </a:solidFill>
                          <a:effectLst/>
                          <a:latin typeface="Arial" panose="020B0604020202020204" pitchFamily="34" charset="0"/>
                          <a:hlinkClick r:id="rId3"/>
                        </a:rPr>
                        <a:t>SP-250262</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EVS Codec Extension for Immersive Voice and Audio Services, Phase 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WID revised</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6.3.4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Revised Release 19 Work Item Descriptions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4"/>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759837622"/>
                  </a:ext>
                </a:extLst>
              </a:tr>
            </a:tbl>
          </a:graphicData>
        </a:graphic>
      </p:graphicFrame>
    </p:spTree>
    <p:extLst>
      <p:ext uri="{BB962C8B-B14F-4D97-AF65-F5344CB8AC3E}">
        <p14:creationId xmlns:p14="http://schemas.microsoft.com/office/powerpoint/2010/main" val="2466192654"/>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b="0" dirty="0">
                <a:latin typeface="+mn-lt"/>
              </a:rPr>
              <a:t>Terminal Audio quality performance and Test methods for Immersive Audio Services, Phase 2 </a:t>
            </a:r>
            <a:r>
              <a:rPr lang="en-US" altLang="en-US" dirty="0"/>
              <a:t>(</a:t>
            </a:r>
            <a:r>
              <a:rPr lang="en-US" dirty="0"/>
              <a:t>ATIAS_Ph2</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336838209"/>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1050113</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ATIAS_Ph2</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SP-241314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a:spcBef>
                <a:spcPts val="0"/>
              </a:spcBef>
              <a:spcAft>
                <a:spcPts val="900"/>
              </a:spcAft>
            </a:pPr>
            <a:r>
              <a:rPr lang="en-US" sz="1400" dirty="0">
                <a:effectLst/>
                <a:ea typeface="Times New Roman" panose="02020603050405020304" pitchFamily="18" charset="0"/>
              </a:rPr>
              <a:t>Consider additional requirements corresponding to the test methods in TS 26.260 and/or update requirements marked as TBD for sending and receiving characteristics of terminals in TS 26.261. Define new test methods and performance requirements/objectives, for the assessment of capture and playback of complex sound scenes. Define new test methods and performance requirements/objectives for the assessment of acoustic echo control. Define test methods and performance requirements/objectives for the assessment of binaural rendering in receive direction, including headtracking and motion-to-sound latency. </a:t>
            </a:r>
          </a:p>
          <a:p>
            <a:pPr marL="0" marR="0" indent="0" hangingPunct="0">
              <a:spcBef>
                <a:spcPts val="0"/>
              </a:spcBef>
              <a:spcAft>
                <a:spcPts val="900"/>
              </a:spcAft>
              <a:buNone/>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Candidate changes to TS 26.260 updated to describe a method on motion to sound latency.</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Considerations on testing in ambience have been discussed. As a result, an LS to ETSI STQ (cc ITU-T SG12/Q5) has been sent.</a:t>
            </a:r>
          </a:p>
          <a:p>
            <a:pPr marL="0" indent="0">
              <a:lnSpc>
                <a:spcPct val="93000"/>
              </a:lnSpc>
              <a:spcBef>
                <a:spcPct val="15000"/>
              </a:spcBef>
              <a:spcAft>
                <a:spcPct val="15000"/>
              </a:spcAft>
              <a:buSzPct val="100000"/>
              <a:buNone/>
              <a:tabLst>
                <a:tab pos="285750" algn="l"/>
              </a:tabLst>
              <a:defRPr/>
            </a:pPr>
            <a:endParaRPr lang="en-US" sz="1400" dirty="0">
              <a:ea typeface="Calibri" panose="020F0502020204030204" pitchFamily="34" charset="0"/>
              <a:cs typeface="Times New Roman" panose="02020603050405020304" pitchFamily="18"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Progress changes to 26.259 (Subjective test methodologies), 26.260 (Objective test methodologies)  and 26.261 (Performance requirements &amp; objectives).</a:t>
            </a:r>
          </a:p>
          <a:p>
            <a:pPr marL="400050" lvl="1">
              <a:spcBef>
                <a:spcPts val="0"/>
              </a:spcBef>
              <a:spcAft>
                <a:spcPts val="900"/>
              </a:spcAft>
            </a:pPr>
            <a:endParaRPr lang="en-US" sz="1400" dirty="0">
              <a:effectLst/>
              <a:ea typeface="Times New Roman" panose="02020603050405020304" pitchFamily="18" charset="0"/>
            </a:endParaRPr>
          </a:p>
          <a:p>
            <a:pPr marL="287338" lvl="0" indent="-287338" fontAlgn="base">
              <a:lnSpc>
                <a:spcPct val="93000"/>
              </a:lnSpc>
              <a:spcBef>
                <a:spcPct val="15000"/>
              </a:spcBef>
              <a:spcAft>
                <a:spcPct val="15000"/>
              </a:spcAft>
              <a:buSzPct val="100000"/>
              <a:buNone/>
              <a:tabLst>
                <a:tab pos="285750" algn="l"/>
              </a:tabLst>
              <a:defRPr/>
            </a:pPr>
            <a:endParaRPr lang="en-GB" sz="18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800" b="1" u="sng" dirty="0">
              <a:cs typeface="Arial" pitchFamily="34" charset="0"/>
            </a:endParaRPr>
          </a:p>
          <a:p>
            <a:pPr marL="0" marR="0">
              <a:spcBef>
                <a:spcPts val="0"/>
              </a:spcBef>
              <a:spcAft>
                <a:spcPts val="900"/>
              </a:spcAft>
            </a:pPr>
            <a:endParaRPr lang="en-US" sz="1800" dirty="0">
              <a:effectLst/>
              <a:ea typeface="Times New Roman" panose="02020603050405020304" pitchFamily="18" charset="0"/>
            </a:endParaRPr>
          </a:p>
          <a:p>
            <a:pPr marL="400050" lvl="1" indent="0">
              <a:spcBef>
                <a:spcPts val="0"/>
              </a:spcBef>
              <a:spcAft>
                <a:spcPts val="0"/>
              </a:spcAft>
              <a:buNone/>
            </a:pPr>
            <a:endParaRPr lang="en-GB" sz="1800" dirty="0">
              <a:effectLst/>
              <a:ea typeface="Times New Roman" panose="02020603050405020304" pitchFamily="18" charset="0"/>
            </a:endParaRPr>
          </a:p>
          <a:p>
            <a:pPr marL="0" marR="0" indent="0">
              <a:spcBef>
                <a:spcPts val="0"/>
              </a:spcBef>
              <a:spcAft>
                <a:spcPts val="0"/>
              </a:spcAft>
              <a:buNone/>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400" dirty="0">
              <a:effectLst/>
              <a:ea typeface="SimSun" panose="02010600030101010101" pitchFamily="2" charset="-122"/>
            </a:endParaRPr>
          </a:p>
        </p:txBody>
      </p:sp>
    </p:spTree>
    <p:extLst>
      <p:ext uri="{BB962C8B-B14F-4D97-AF65-F5344CB8AC3E}">
        <p14:creationId xmlns:p14="http://schemas.microsoft.com/office/powerpoint/2010/main" val="82114014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dirty="0"/>
              <a:t>Stage 2 for Advanced Media Delivery</a:t>
            </a:r>
            <a:br>
              <a:rPr lang="en-US" sz="3200" dirty="0"/>
            </a:br>
            <a:r>
              <a:rPr lang="en-US" sz="3200" b="0" dirty="0">
                <a:latin typeface="+mn-lt"/>
              </a:rPr>
              <a:t> </a:t>
            </a:r>
            <a:r>
              <a:rPr lang="en-US" altLang="en-US" dirty="0"/>
              <a:t>(</a:t>
            </a:r>
            <a:r>
              <a:rPr lang="en-US" sz="3200" dirty="0"/>
              <a:t>AMD-ARCH-MED</a:t>
            </a:r>
            <a:r>
              <a:rPr lang="en-US" altLang="en-US" dirty="0"/>
              <a:t>) –</a:t>
            </a:r>
            <a:r>
              <a:rPr lang="en-US" altLang="en-US" dirty="0">
                <a:solidFill>
                  <a:srgbClr val="33CC33"/>
                </a:solidFill>
              </a:rPr>
              <a:t> Complete !</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2889242298"/>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1060069</a:t>
                      </a:r>
                    </a:p>
                  </a:txBody>
                  <a:tcPr marL="9525" marR="9525" marT="9525" marB="0" anchor="b"/>
                </a:tc>
                <a:tc>
                  <a:txBody>
                    <a:bodyPr/>
                    <a:lstStyle/>
                    <a:p>
                      <a:pPr algn="l" fontAlgn="b"/>
                      <a:r>
                        <a:rPr lang="en-US" sz="1100" dirty="0"/>
                        <a:t>Stage 2 for Advanced Media Delivery</a:t>
                      </a:r>
                    </a:p>
                  </a:txBody>
                  <a:tcPr marL="9525" marR="9525" marT="9525" marB="0" anchor="b"/>
                </a:tc>
                <a:tc>
                  <a:txBody>
                    <a:bodyPr/>
                    <a:lstStyle/>
                    <a:p>
                      <a:pPr algn="l" fontAlgn="b"/>
                      <a:r>
                        <a:rPr lang="en-US" sz="1100" dirty="0"/>
                        <a:t>AMD-ARCH-MED</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0%</a:t>
                      </a:r>
                    </a:p>
                  </a:txBody>
                  <a:tcPr marL="36001" marR="36001" marT="0" marB="0" anchor="b"/>
                </a:tc>
                <a:tc>
                  <a:txBody>
                    <a:bodyPr/>
                    <a:lstStyle/>
                    <a:p>
                      <a:pPr algn="l" fontAlgn="t"/>
                      <a:r>
                        <a:rPr lang="en-US" sz="1100" b="0" i="0" kern="1200" dirty="0">
                          <a:solidFill>
                            <a:schemeClr val="dk1"/>
                          </a:solidFill>
                          <a:effectLst/>
                          <a:latin typeface="+mn-lt"/>
                          <a:ea typeface="+mn-ea"/>
                          <a:cs typeface="+mn-cs"/>
                          <a:hlinkClick r:id="rId2"/>
                        </a:rPr>
                        <a:t>SP-241674</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33CC33"/>
                          </a:solidFill>
                        </a:rPr>
                        <a:t>Complete !</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Provide relevant extensions to TS 26.502 to extend the MBS User Service architecture (based on TR 26.802 Key Issues): </a:t>
            </a:r>
            <a:r>
              <a:rPr lang="en-US" sz="1200" i="1" dirty="0">
                <a:cs typeface="Arial" pitchFamily="34" charset="0"/>
              </a:rPr>
              <a:t>Key Issue #8: In-session unicast repair for MBS Object Distribution; Key Issue #9: MBS User Service and Delivery Protocols for </a:t>
            </a:r>
            <a:r>
              <a:rPr lang="en-US" sz="1200" i="1" dirty="0" err="1">
                <a:cs typeface="Arial" pitchFamily="34" charset="0"/>
              </a:rPr>
              <a:t>eMBMS</a:t>
            </a:r>
            <a:r>
              <a:rPr lang="en-US" sz="1200" i="1" dirty="0">
                <a:cs typeface="Arial" pitchFamily="34" charset="0"/>
              </a:rPr>
              <a:t>; Key Issue #10: Selected MBMS Functionalities not supported in MBS </a:t>
            </a:r>
          </a:p>
          <a:p>
            <a:pPr>
              <a:lnSpc>
                <a:spcPct val="93000"/>
              </a:lnSpc>
              <a:spcBef>
                <a:spcPct val="15000"/>
              </a:spcBef>
              <a:spcAft>
                <a:spcPct val="15000"/>
              </a:spcAft>
              <a:buSzPct val="100000"/>
              <a:tabLst>
                <a:tab pos="285750" algn="l"/>
              </a:tabLst>
              <a:defRPr/>
            </a:pPr>
            <a:r>
              <a:rPr lang="en-GB" sz="1200" dirty="0">
                <a:effectLst/>
                <a:ea typeface="Times New Roman" panose="02020603050405020304" pitchFamily="18" charset="0"/>
              </a:rPr>
              <a:t>Provide relevant extensions to the Stage 2 5G Media Streaming architecture defined in TS 26.501</a:t>
            </a:r>
            <a:r>
              <a:rPr lang="en-US" sz="1200" dirty="0">
                <a:effectLst/>
                <a:ea typeface="Times New Roman" panose="02020603050405020304" pitchFamily="18" charset="0"/>
                <a:cs typeface="Arial" pitchFamily="34" charset="0"/>
              </a:rPr>
              <a:t> (based on TR 26.804 Key Issues); </a:t>
            </a:r>
            <a:r>
              <a:rPr lang="en-GB" sz="1200" i="1" dirty="0">
                <a:effectLst/>
                <a:ea typeface="Times New Roman" panose="02020603050405020304" pitchFamily="18" charset="0"/>
              </a:rPr>
              <a:t>Common Media Client Data (CMCD)</a:t>
            </a:r>
            <a:r>
              <a:rPr lang="en-GB" sz="1200" dirty="0">
                <a:effectLst/>
                <a:ea typeface="Times New Roman" panose="02020603050405020304" pitchFamily="18" charset="0"/>
              </a:rPr>
              <a:t> </a:t>
            </a:r>
            <a:endParaRPr lang="en-US" sz="1200" dirty="0">
              <a:ea typeface="Times New Roman" panose="02020603050405020304" pitchFamily="18" charset="0"/>
              <a:cs typeface="Arial" pitchFamily="34" charset="0"/>
            </a:endParaRPr>
          </a:p>
          <a:p>
            <a:pPr lvl="1">
              <a:lnSpc>
                <a:spcPct val="93000"/>
              </a:lnSpc>
              <a:spcBef>
                <a:spcPct val="15000"/>
              </a:spcBef>
              <a:spcAft>
                <a:spcPct val="15000"/>
              </a:spcAft>
              <a:buSzPct val="100000"/>
              <a:tabLst>
                <a:tab pos="285750" algn="l"/>
              </a:tabLst>
              <a:defRPr/>
            </a:pPr>
            <a:r>
              <a:rPr lang="en-GB" sz="1200" i="1" dirty="0">
                <a:effectLst/>
                <a:ea typeface="Times New Roman" panose="02020603050405020304" pitchFamily="18" charset="0"/>
              </a:rPr>
              <a:t>Multi-access media delivery; Media delivery from multiple service endpoints/locations</a:t>
            </a:r>
            <a:r>
              <a:rPr lang="en-GB" sz="1200" i="1" dirty="0">
                <a:ea typeface="Times New Roman" panose="02020603050405020304" pitchFamily="18" charset="0"/>
              </a:rPr>
              <a:t>; </a:t>
            </a:r>
            <a:r>
              <a:rPr lang="en-GB" sz="1200" i="1" dirty="0">
                <a:effectLst/>
                <a:ea typeface="Times New Roman" panose="02020603050405020304" pitchFamily="18" charset="0"/>
              </a:rPr>
              <a:t>distributing encrypted and high-value content; Improved QoS support for Media Streaming services; Media Streaming aspects of Network Slicing </a:t>
            </a:r>
            <a:endParaRPr lang="en-GB" sz="1200" dirty="0">
              <a:cs typeface="Arial" pitchFamily="34" charset="0"/>
            </a:endParaRPr>
          </a:p>
          <a:p>
            <a:pPr marL="0" marR="0" indent="0">
              <a:spcBef>
                <a:spcPts val="0"/>
              </a:spcBef>
              <a:spcAft>
                <a:spcPts val="900"/>
              </a:spcAft>
              <a:buNone/>
            </a:pPr>
            <a:r>
              <a:rPr lang="en-GB" sz="1200" b="1" u="sng" dirty="0">
                <a:cs typeface="Arial" pitchFamily="34" charset="0"/>
              </a:rPr>
              <a:t>Progress in the last quarter</a:t>
            </a:r>
            <a:endParaRPr lang="en-US" altLang="zh-CN" sz="12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Agreed merged CRs to TS 26.501, TS 26.502 and TS 26.506 for all features in the Work Item objective</a:t>
            </a:r>
          </a:p>
          <a:p>
            <a:pPr>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Sent an LS to CT3, CT4 (Cc. SA2) on stage 3 impacts for Rel-19.</a:t>
            </a:r>
            <a:endParaRPr lang="en-US" sz="1200" dirty="0">
              <a:effectLst/>
              <a:ea typeface="Times New Roman" panose="02020603050405020304" pitchFamily="18" charset="0"/>
            </a:endParaRPr>
          </a:p>
          <a:p>
            <a:pPr>
              <a:lnSpc>
                <a:spcPct val="93000"/>
              </a:lnSpc>
              <a:spcBef>
                <a:spcPct val="15000"/>
              </a:spcBef>
              <a:spcAft>
                <a:spcPct val="15000"/>
              </a:spcAft>
              <a:buSzPct val="100000"/>
              <a:tabLst>
                <a:tab pos="285750" algn="l"/>
              </a:tabLst>
              <a:defRPr/>
            </a:pPr>
            <a:endParaRPr lang="en-US" sz="1200" dirty="0">
              <a:effectLst/>
              <a:ea typeface="Times New Roman" panose="02020603050405020304" pitchFamily="18" charset="0"/>
            </a:endParaRPr>
          </a:p>
          <a:p>
            <a:pPr>
              <a:lnSpc>
                <a:spcPct val="93000"/>
              </a:lnSpc>
              <a:spcBef>
                <a:spcPct val="15000"/>
              </a:spcBef>
              <a:spcAft>
                <a:spcPct val="15000"/>
              </a:spcAft>
              <a:buSzPct val="100000"/>
              <a:tabLst>
                <a:tab pos="285750" algn="l"/>
              </a:tabLst>
              <a:defRPr/>
            </a:pPr>
            <a:endParaRPr lang="en-US" sz="1200" dirty="0">
              <a:ea typeface="Times New Roman" panose="02020603050405020304" pitchFamily="18" charset="0"/>
            </a:endParaRPr>
          </a:p>
          <a:p>
            <a:pPr>
              <a:lnSpc>
                <a:spcPct val="93000"/>
              </a:lnSpc>
              <a:spcBef>
                <a:spcPct val="15000"/>
              </a:spcBef>
              <a:spcAft>
                <a:spcPct val="15000"/>
              </a:spcAft>
              <a:buSzPct val="100000"/>
              <a:tabLst>
                <a:tab pos="285750" algn="l"/>
              </a:tabLst>
              <a:defRPr/>
            </a:pPr>
            <a:endParaRPr lang="en-US" sz="1200" dirty="0">
              <a:effectLst/>
              <a:ea typeface="Times New Roman" panose="02020603050405020304" pitchFamily="18" charset="0"/>
            </a:endParaRPr>
          </a:p>
          <a:p>
            <a:pPr>
              <a:lnSpc>
                <a:spcPct val="93000"/>
              </a:lnSpc>
              <a:spcBef>
                <a:spcPct val="15000"/>
              </a:spcBef>
              <a:spcAft>
                <a:spcPct val="15000"/>
              </a:spcAft>
              <a:buSzPct val="100000"/>
              <a:tabLst>
                <a:tab pos="285750" algn="l"/>
              </a:tabLst>
              <a:defRPr/>
            </a:pPr>
            <a:endParaRPr lang="en-US" sz="1200" dirty="0">
              <a:ea typeface="Times New Roman" panose="02020603050405020304" pitchFamily="18" charset="0"/>
            </a:endParaRPr>
          </a:p>
          <a:p>
            <a:pPr>
              <a:lnSpc>
                <a:spcPct val="93000"/>
              </a:lnSpc>
              <a:spcBef>
                <a:spcPct val="15000"/>
              </a:spcBef>
              <a:spcAft>
                <a:spcPct val="15000"/>
              </a:spcAft>
              <a:buSzPct val="100000"/>
              <a:tabLst>
                <a:tab pos="285750" algn="l"/>
              </a:tabLst>
              <a:defRPr/>
            </a:pPr>
            <a:endParaRPr lang="en-US" sz="1200" dirty="0">
              <a:effectLst/>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200" dirty="0">
                <a:effectLst/>
                <a:ea typeface="Times New Roman" panose="02020603050405020304" pitchFamily="18" charset="0"/>
              </a:rPr>
              <a:t>Stage 3 executed under a new WID (AMD_PRO-MED)</a:t>
            </a:r>
          </a:p>
          <a:p>
            <a:pPr marL="0" marR="0" indent="0">
              <a:spcBef>
                <a:spcPts val="0"/>
              </a:spcBef>
              <a:spcAft>
                <a:spcPts val="0"/>
              </a:spcAft>
              <a:buNone/>
            </a:pPr>
            <a:endParaRPr lang="en-US" sz="12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200" dirty="0">
              <a:effectLst/>
              <a:ea typeface="SimSun" panose="02010600030101010101" pitchFamily="2" charset="-122"/>
            </a:endParaRPr>
          </a:p>
        </p:txBody>
      </p:sp>
      <p:graphicFrame>
        <p:nvGraphicFramePr>
          <p:cNvPr id="3" name="Table 2">
            <a:extLst>
              <a:ext uri="{FF2B5EF4-FFF2-40B4-BE49-F238E27FC236}">
                <a16:creationId xmlns:a16="http://schemas.microsoft.com/office/drawing/2014/main" id="{77BC2D5C-BE89-C670-08BE-80D0B1C4370C}"/>
              </a:ext>
            </a:extLst>
          </p:cNvPr>
          <p:cNvGraphicFramePr>
            <a:graphicFrameLocks noGrp="1"/>
          </p:cNvGraphicFramePr>
          <p:nvPr>
            <p:extLst>
              <p:ext uri="{D42A27DB-BD31-4B8C-83A1-F6EECF244321}">
                <p14:modId xmlns:p14="http://schemas.microsoft.com/office/powerpoint/2010/main" val="1471665662"/>
              </p:ext>
            </p:extLst>
          </p:nvPr>
        </p:nvGraphicFramePr>
        <p:xfrm>
          <a:off x="647700" y="4486708"/>
          <a:ext cx="9474202" cy="602243"/>
        </p:xfrm>
        <a:graphic>
          <a:graphicData uri="http://schemas.openxmlformats.org/drawingml/2006/table">
            <a:tbl>
              <a:tblPr/>
              <a:tblGrid>
                <a:gridCol w="609192">
                  <a:extLst>
                    <a:ext uri="{9D8B030D-6E8A-4147-A177-3AD203B41FA5}">
                      <a16:colId xmlns:a16="http://schemas.microsoft.com/office/drawing/2014/main" val="1716726221"/>
                    </a:ext>
                  </a:extLst>
                </a:gridCol>
                <a:gridCol w="2436767">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316493">
                <a:tc>
                  <a:txBody>
                    <a:bodyPr/>
                    <a:lstStyle/>
                    <a:p>
                      <a:pPr algn="ctr" fontAlgn="t"/>
                      <a:r>
                        <a:rPr lang="en-US" sz="900" b="1" i="0" u="none" strike="noStrike">
                          <a:solidFill>
                            <a:srgbClr val="FFFFFF"/>
                          </a:solidFill>
                          <a:effectLst/>
                          <a:latin typeface="Arial" panose="020B0604020202020204" pitchFamily="34" charset="0"/>
                        </a:rPr>
                        <a:t>TDoc</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85750">
                <a:tc>
                  <a:txBody>
                    <a:bodyPr/>
                    <a:lstStyle/>
                    <a:p>
                      <a:pPr algn="l" fontAlgn="t"/>
                      <a:r>
                        <a:rPr lang="en-US" sz="800" b="1" i="0" u="sng" strike="noStrike" dirty="0">
                          <a:solidFill>
                            <a:srgbClr val="0000FF"/>
                          </a:solidFill>
                          <a:effectLst/>
                          <a:latin typeface="Arial" panose="020B0604020202020204" pitchFamily="34" charset="0"/>
                          <a:hlinkClick r:id="rId4"/>
                        </a:rPr>
                        <a:t>SP-250133</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CR Pack on AMD-ARCH-MED</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19.4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Rel-19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5"/>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759837622"/>
                  </a:ext>
                </a:extLst>
              </a:tr>
            </a:tbl>
          </a:graphicData>
        </a:graphic>
      </p:graphicFrame>
    </p:spTree>
    <p:extLst>
      <p:ext uri="{BB962C8B-B14F-4D97-AF65-F5344CB8AC3E}">
        <p14:creationId xmlns:p14="http://schemas.microsoft.com/office/powerpoint/2010/main" val="117151895"/>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b="0" dirty="0">
                <a:latin typeface="+mn-lt"/>
              </a:rPr>
              <a:t>Diverse audio Capturing System for UEs</a:t>
            </a:r>
            <a:br>
              <a:rPr lang="en-US" sz="3200" dirty="0"/>
            </a:br>
            <a:r>
              <a:rPr lang="en-US" sz="3200" b="0" dirty="0">
                <a:latin typeface="+mn-lt"/>
              </a:rPr>
              <a:t> </a:t>
            </a:r>
            <a:r>
              <a:rPr lang="en-US" altLang="en-US" dirty="0"/>
              <a:t>(</a:t>
            </a:r>
            <a:r>
              <a:rPr lang="en-US" sz="3200" b="0" dirty="0" err="1">
                <a:latin typeface="+mn-lt"/>
              </a:rPr>
              <a:t>DaCAS</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843501465"/>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1060022</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Diverse audio Capturing System for UEs</a:t>
                      </a:r>
                    </a:p>
                  </a:txBody>
                  <a:tcPr marL="9525" marR="9525" marT="9525" marB="0" anchor="b"/>
                </a:tc>
                <a:tc>
                  <a:txBody>
                    <a:bodyPr/>
                    <a:lstStyle/>
                    <a:p>
                      <a:pPr algn="l" fontAlgn="b"/>
                      <a:r>
                        <a:rPr lang="en-US" sz="1100" b="0" dirty="0" err="1">
                          <a:latin typeface="+mn-lt"/>
                        </a:rPr>
                        <a:t>DaCAS</a:t>
                      </a:r>
                      <a:endParaRPr lang="en-US" sz="1100" b="0" dirty="0">
                        <a:latin typeface="+mn-lt"/>
                      </a:endParaRP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2"/>
                        </a:rPr>
                        <a:t>SP-241673</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5%</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The overall objective of this work item is to define minimum performance criteria suitable for immersive audio capture. Furthermore, example solutions that meet the minimum performance requirements/objectives are developed. To enable the execution of the work item and evaluation of solutions for immersive audio capture in a transparent manner, a representative set of target devices will be defined, and sufficient test signals are generated based on the devices. </a:t>
            </a:r>
            <a:endParaRPr lang="en-GB" sz="1400" dirty="0">
              <a:cs typeface="Arial" pitchFamily="34" charset="0"/>
            </a:endParaRPr>
          </a:p>
          <a:p>
            <a:pPr marL="0" marR="0" indent="0">
              <a:spcBef>
                <a:spcPts val="0"/>
              </a:spcBef>
              <a:spcAft>
                <a:spcPts val="900"/>
              </a:spcAft>
              <a:buNone/>
            </a:pPr>
            <a:r>
              <a:rPr lang="en-GB" sz="1400" b="1" u="sng" dirty="0">
                <a:cs typeface="Arial" pitchFamily="34" charset="0"/>
              </a:rPr>
              <a:t>Progress in the last quarter</a:t>
            </a:r>
            <a:endParaRPr lang="en-US" altLang="zh-CN" sz="14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Contributions on target devices, requirements, and SBA capturing examples have been discussed and noted. Offline editing of initial templates resulted agreed as basis for further work on template.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Clarifications on main goals of </a:t>
            </a:r>
            <a:r>
              <a:rPr lang="en-US" sz="1400" dirty="0" err="1">
                <a:effectLst/>
                <a:ea typeface="Times New Roman" panose="02020603050405020304" pitchFamily="18" charset="0"/>
              </a:rPr>
              <a:t>DaCAS</a:t>
            </a:r>
            <a:r>
              <a:rPr lang="en-US" sz="1400" dirty="0">
                <a:effectLst/>
                <a:ea typeface="Times New Roman" panose="02020603050405020304" pitchFamily="18" charset="0"/>
              </a:rPr>
              <a:t> were discussed. </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Time plan was updated.</a:t>
            </a:r>
          </a:p>
          <a:p>
            <a:pPr>
              <a:lnSpc>
                <a:spcPct val="93000"/>
              </a:lnSpc>
              <a:spcBef>
                <a:spcPct val="15000"/>
              </a:spcBef>
              <a:spcAft>
                <a:spcPct val="15000"/>
              </a:spcAft>
              <a:buSzPct val="100000"/>
              <a:tabLst>
                <a:tab pos="285750" algn="l"/>
              </a:tabLst>
              <a:defRPr/>
            </a:pPr>
            <a:endParaRPr lang="en-US" sz="1400" dirty="0">
              <a:effectLst/>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400" dirty="0">
                <a:effectLst/>
                <a:ea typeface="Times New Roman" panose="02020603050405020304" pitchFamily="18" charset="0"/>
              </a:rPr>
              <a:t>Agree minimum performance requirement/objective criteria for raw microphone signals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400" dirty="0">
                <a:effectLst/>
                <a:ea typeface="Times New Roman" panose="02020603050405020304" pitchFamily="18" charset="0"/>
              </a:rPr>
              <a:t>Agree requirements for signals for common database for the first target devices based on the template. Especially, Legal framework must be finished if necessary.</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400" dirty="0">
                <a:effectLst/>
                <a:ea typeface="Times New Roman" panose="02020603050405020304" pitchFamily="18" charset="0"/>
              </a:rPr>
              <a:t>Agree the definition of deliverables for example solutions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400" dirty="0">
              <a:effectLst/>
              <a:ea typeface="Times New Roman" panose="02020603050405020304" pitchFamily="18" charset="0"/>
            </a:endParaRPr>
          </a:p>
          <a:p>
            <a:pPr marL="0" marR="0" indent="0">
              <a:spcBef>
                <a:spcPts val="0"/>
              </a:spcBef>
              <a:spcAft>
                <a:spcPts val="0"/>
              </a:spcAft>
              <a:buNone/>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400" dirty="0">
              <a:effectLst/>
              <a:ea typeface="SimSun" panose="02010600030101010101" pitchFamily="2" charset="-122"/>
            </a:endParaRPr>
          </a:p>
        </p:txBody>
      </p:sp>
    </p:spTree>
    <p:extLst>
      <p:ext uri="{BB962C8B-B14F-4D97-AF65-F5344CB8AC3E}">
        <p14:creationId xmlns:p14="http://schemas.microsoft.com/office/powerpoint/2010/main" val="130039116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dirty="0"/>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General</a:t>
            </a:r>
          </a:p>
          <a:p>
            <a:pPr lvl="1">
              <a:lnSpc>
                <a:spcPct val="90000"/>
              </a:lnSpc>
              <a:spcBef>
                <a:spcPts val="300"/>
              </a:spcBef>
            </a:pPr>
            <a:r>
              <a:rPr lang="en-US" altLang="en-US" sz="1600" dirty="0"/>
              <a:t>Leadership and subgroups </a:t>
            </a:r>
          </a:p>
          <a:p>
            <a:pPr lvl="1">
              <a:lnSpc>
                <a:spcPct val="90000"/>
              </a:lnSpc>
              <a:spcBef>
                <a:spcPts val="300"/>
              </a:spcBef>
            </a:pPr>
            <a:r>
              <a:rPr lang="en-US" altLang="en-US" sz="1600" dirty="0"/>
              <a:t>Meeting calendar and statistics</a:t>
            </a:r>
          </a:p>
          <a:p>
            <a:pPr lvl="1">
              <a:lnSpc>
                <a:spcPct val="90000"/>
              </a:lnSpc>
              <a:spcBef>
                <a:spcPts val="300"/>
              </a:spcBef>
            </a:pPr>
            <a:r>
              <a:rPr lang="en-US" altLang="en-US" sz="1600" dirty="0"/>
              <a:t>Progress highlights</a:t>
            </a:r>
          </a:p>
          <a:p>
            <a:pPr>
              <a:lnSpc>
                <a:spcPct val="90000"/>
              </a:lnSpc>
              <a:spcBef>
                <a:spcPts val="1500"/>
              </a:spcBef>
            </a:pPr>
            <a:r>
              <a:rPr lang="en-US" altLang="en-US" sz="2000" dirty="0"/>
              <a:t>Work progress </a:t>
            </a:r>
          </a:p>
          <a:p>
            <a:pPr lvl="1">
              <a:lnSpc>
                <a:spcPct val="90000"/>
              </a:lnSpc>
              <a:spcBef>
                <a:spcPts val="300"/>
              </a:spcBef>
            </a:pPr>
            <a:r>
              <a:rPr lang="en-US" altLang="en-US" sz="1600" dirty="0"/>
              <a:t>CRs to features in Release 17 and earlier</a:t>
            </a:r>
          </a:p>
          <a:p>
            <a:pPr lvl="1">
              <a:lnSpc>
                <a:spcPct val="90000"/>
              </a:lnSpc>
              <a:spcBef>
                <a:spcPts val="300"/>
              </a:spcBef>
            </a:pPr>
            <a:r>
              <a:rPr lang="en-US" altLang="en-US" sz="1600" dirty="0"/>
              <a:t>CRs to Rel-18</a:t>
            </a:r>
          </a:p>
          <a:p>
            <a:pPr lvl="1">
              <a:lnSpc>
                <a:spcPct val="90000"/>
              </a:lnSpc>
              <a:spcBef>
                <a:spcPts val="300"/>
              </a:spcBef>
            </a:pPr>
            <a:r>
              <a:rPr lang="en-US" altLang="en-US" sz="1600" dirty="0"/>
              <a:t>CRs to completed features in Rel-19</a:t>
            </a:r>
          </a:p>
          <a:p>
            <a:pPr lvl="1">
              <a:lnSpc>
                <a:spcPct val="90000"/>
              </a:lnSpc>
              <a:spcBef>
                <a:spcPts val="300"/>
              </a:spcBef>
            </a:pPr>
            <a:r>
              <a:rPr lang="fi-FI" altLang="en-US" sz="1600" dirty="0"/>
              <a:t>Rel-19 Work Items</a:t>
            </a:r>
          </a:p>
          <a:p>
            <a:pPr lvl="1">
              <a:lnSpc>
                <a:spcPct val="90000"/>
              </a:lnSpc>
              <a:spcBef>
                <a:spcPts val="300"/>
              </a:spcBef>
            </a:pPr>
            <a:r>
              <a:rPr lang="fi-FI" altLang="en-US" sz="1600" dirty="0"/>
              <a:t>Study Items</a:t>
            </a:r>
          </a:p>
          <a:p>
            <a:pPr lvl="1">
              <a:lnSpc>
                <a:spcPct val="90000"/>
              </a:lnSpc>
              <a:spcBef>
                <a:spcPts val="300"/>
              </a:spcBef>
            </a:pPr>
            <a:r>
              <a:rPr lang="fi-FI" altLang="en-US" sz="1600" dirty="0"/>
              <a:t>New Work and Study Item(s)</a:t>
            </a:r>
          </a:p>
          <a:p>
            <a:pPr>
              <a:lnSpc>
                <a:spcPct val="90000"/>
              </a:lnSpc>
              <a:spcBef>
                <a:spcPts val="1500"/>
              </a:spcBef>
            </a:pPr>
            <a:r>
              <a:rPr lang="fi-FI" altLang="en-US" sz="2000" dirty="0"/>
              <a:t>SA4 Planning</a:t>
            </a:r>
          </a:p>
          <a:p>
            <a:pPr>
              <a:lnSpc>
                <a:spcPct val="90000"/>
              </a:lnSpc>
              <a:spcBef>
                <a:spcPts val="1500"/>
              </a:spcBef>
            </a:pPr>
            <a:r>
              <a:rPr lang="fi-FI" altLang="en-US" sz="2000" dirty="0"/>
              <a:t>IETF Dependencies</a:t>
            </a:r>
          </a:p>
          <a:p>
            <a:pPr>
              <a:lnSpc>
                <a:spcPct val="90000"/>
              </a:lnSpc>
              <a:spcBef>
                <a:spcPts val="1500"/>
              </a:spcBef>
            </a:pPr>
            <a:r>
              <a:rPr lang="en-US" altLang="en-US" sz="2000" dirty="0"/>
              <a:t>Summary of action items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b="0" dirty="0">
                <a:latin typeface="+mn-lt"/>
              </a:rPr>
              <a:t>5G Real-time Transport Protocol Configurations, </a:t>
            </a:r>
            <a:br>
              <a:rPr lang="en-US" sz="3200" b="0" dirty="0">
                <a:latin typeface="+mn-lt"/>
              </a:rPr>
            </a:br>
            <a:r>
              <a:rPr lang="en-US" sz="3200" b="0" dirty="0">
                <a:latin typeface="+mn-lt"/>
              </a:rPr>
              <a:t>Phase 2  </a:t>
            </a:r>
            <a:r>
              <a:rPr lang="en-US" altLang="en-US" dirty="0"/>
              <a:t>(</a:t>
            </a:r>
            <a:r>
              <a:rPr lang="en-US" sz="3200" b="0" dirty="0">
                <a:latin typeface="+mn-lt"/>
              </a:rPr>
              <a:t>5G_RTP_Ph2</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018667889"/>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1060021</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5G Real-time Transport Protocol Configurations, Phase 2</a:t>
                      </a:r>
                    </a:p>
                  </a:txBody>
                  <a:tcPr marL="9525" marR="9525" marT="9525" marB="0" anchor="b"/>
                </a:tc>
                <a:tc>
                  <a:txBody>
                    <a:bodyPr/>
                    <a:lstStyle/>
                    <a:p>
                      <a:pPr algn="l" fontAlgn="b"/>
                      <a:r>
                        <a:rPr lang="en-US" sz="1100" b="0" dirty="0">
                          <a:latin typeface="+mn-lt"/>
                        </a:rPr>
                        <a:t>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2"/>
                        </a:rPr>
                        <a:t>SP-241672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35%</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The work includes the following objectives for normative specification work on TS 26.522, TS 26.510 and TS 26.113 are in scope for RTC services based on the conclusions included in TR 26.822 of the study item FS_5G_RTP_Ph2: mitigate the potential inaccuracy of PDU Set Size information; include PDU Set Importance values; guidelines for handling of lone PDUs at the UPF; AL-FEC awareness; MDS AL-FEC coding schemes; network awareness of retransmitted PDUs; multiplexed RTP streams; burst size, time to next burst, data boosting indication; guidelines for marking PDU Sets.</a:t>
            </a:r>
          </a:p>
          <a:p>
            <a:pPr marL="0" indent="0">
              <a:lnSpc>
                <a:spcPct val="93000"/>
              </a:lnSpc>
              <a:spcBef>
                <a:spcPct val="15000"/>
              </a:spcBef>
              <a:spcAft>
                <a:spcPct val="15000"/>
              </a:spcAft>
              <a:buSzPct val="100000"/>
              <a:buNone/>
              <a:tabLst>
                <a:tab pos="285750" algn="l"/>
              </a:tabLst>
              <a:defRPr/>
            </a:pPr>
            <a:endParaRPr lang="en-US" sz="1400" b="1" u="sng"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US" altLang="zh-CN" sz="14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Agreed 4 CRs to TS 26.522 on </a:t>
            </a:r>
            <a:r>
              <a:rPr lang="en-US" sz="1400" i="1" dirty="0">
                <a:effectLst/>
                <a:ea typeface="Times New Roman" panose="02020603050405020304" pitchFamily="18" charset="0"/>
              </a:rPr>
              <a:t>RTC provisioning enhancement for N6-unmarked PDUs, PSI Guidelines for HEVC tiles, Definition of Data Burst, RTP Header Extension for Dynamically Changing Traffic Characteristics, Guidelines for PDU Set Marking of Multiplexed Streams</a:t>
            </a:r>
            <a:r>
              <a:rPr lang="en-US" sz="1400" dirty="0">
                <a:effectLst/>
                <a:ea typeface="Times New Roman" panose="02020603050405020304" pitchFamily="18" charset="0"/>
              </a:rPr>
              <a:t>.</a:t>
            </a:r>
          </a:p>
          <a:p>
            <a:pPr marL="0" indent="0">
              <a:lnSpc>
                <a:spcPct val="93000"/>
              </a:lnSpc>
              <a:spcBef>
                <a:spcPct val="15000"/>
              </a:spcBef>
              <a:spcAft>
                <a:spcPct val="15000"/>
              </a:spcAft>
              <a:buSzPct val="100000"/>
              <a:buNone/>
              <a:tabLst>
                <a:tab pos="285750" algn="l"/>
              </a:tabLst>
              <a:defRPr/>
            </a:pPr>
            <a:endParaRPr lang="en-US" sz="1400" dirty="0">
              <a:effectLst/>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endParaRPr lang="en-US" sz="1400" dirty="0">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endParaRPr lang="en-US" sz="1400" dirty="0">
              <a:effectLst/>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400" dirty="0">
                <a:effectLst/>
                <a:ea typeface="Times New Roman" panose="02020603050405020304" pitchFamily="18" charset="0"/>
              </a:rPr>
              <a:t>Develop, discuss and agree solutions according to the WID objectives.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400" dirty="0">
                <a:effectLst/>
                <a:ea typeface="Times New Roman" panose="02020603050405020304" pitchFamily="18" charset="0"/>
              </a:rPr>
              <a:t>Prepare and submit CRs for Rel. 19 TS 26.522, TS 26.510 and TS 26.113 as needed.</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400" dirty="0">
              <a:effectLst/>
              <a:ea typeface="Times New Roman" panose="02020603050405020304" pitchFamily="18" charset="0"/>
            </a:endParaRPr>
          </a:p>
          <a:p>
            <a:pPr marL="0" marR="0" indent="0">
              <a:spcBef>
                <a:spcPts val="0"/>
              </a:spcBef>
              <a:spcAft>
                <a:spcPts val="0"/>
              </a:spcAft>
              <a:buNone/>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400" dirty="0">
              <a:effectLst/>
              <a:ea typeface="SimSun" panose="02010600030101010101" pitchFamily="2" charset="-122"/>
            </a:endParaRPr>
          </a:p>
        </p:txBody>
      </p:sp>
      <p:graphicFrame>
        <p:nvGraphicFramePr>
          <p:cNvPr id="6" name="Table 5">
            <a:extLst>
              <a:ext uri="{FF2B5EF4-FFF2-40B4-BE49-F238E27FC236}">
                <a16:creationId xmlns:a16="http://schemas.microsoft.com/office/drawing/2014/main" id="{477B3D42-73FB-C052-7ED5-0B8D499FEAF5}"/>
              </a:ext>
            </a:extLst>
          </p:cNvPr>
          <p:cNvGraphicFramePr>
            <a:graphicFrameLocks noGrp="1"/>
          </p:cNvGraphicFramePr>
          <p:nvPr>
            <p:extLst>
              <p:ext uri="{D42A27DB-BD31-4B8C-83A1-F6EECF244321}">
                <p14:modId xmlns:p14="http://schemas.microsoft.com/office/powerpoint/2010/main" val="1278132358"/>
              </p:ext>
            </p:extLst>
          </p:nvPr>
        </p:nvGraphicFramePr>
        <p:xfrm>
          <a:off x="647700" y="4657202"/>
          <a:ext cx="9474202" cy="602243"/>
        </p:xfrm>
        <a:graphic>
          <a:graphicData uri="http://schemas.openxmlformats.org/drawingml/2006/table">
            <a:tbl>
              <a:tblPr/>
              <a:tblGrid>
                <a:gridCol w="609192">
                  <a:extLst>
                    <a:ext uri="{9D8B030D-6E8A-4147-A177-3AD203B41FA5}">
                      <a16:colId xmlns:a16="http://schemas.microsoft.com/office/drawing/2014/main" val="1716726221"/>
                    </a:ext>
                  </a:extLst>
                </a:gridCol>
                <a:gridCol w="2436767">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316493">
                <a:tc>
                  <a:txBody>
                    <a:bodyPr/>
                    <a:lstStyle/>
                    <a:p>
                      <a:pPr algn="ctr" fontAlgn="t"/>
                      <a:r>
                        <a:rPr lang="en-US" sz="900" b="1" i="0" u="none" strike="noStrike">
                          <a:solidFill>
                            <a:srgbClr val="FFFFFF"/>
                          </a:solidFill>
                          <a:effectLst/>
                          <a:latin typeface="Arial" panose="020B0604020202020204" pitchFamily="34" charset="0"/>
                        </a:rPr>
                        <a:t>TDoc</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85750">
                <a:tc>
                  <a:txBody>
                    <a:bodyPr/>
                    <a:lstStyle/>
                    <a:p>
                      <a:pPr algn="l" fontAlgn="t"/>
                      <a:r>
                        <a:rPr lang="en-US" sz="800" b="1" i="0" u="sng" strike="noStrike" dirty="0">
                          <a:solidFill>
                            <a:srgbClr val="0000FF"/>
                          </a:solidFill>
                          <a:effectLst/>
                          <a:latin typeface="Arial" panose="020B0604020202020204" pitchFamily="34" charset="0"/>
                          <a:hlinkClick r:id="rId4"/>
                        </a:rPr>
                        <a:t>SP-250128</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CR Pack on 5G_RTP_Ph2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19.4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Rel-19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5"/>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759837622"/>
                  </a:ext>
                </a:extLst>
              </a:tr>
            </a:tbl>
          </a:graphicData>
        </a:graphic>
      </p:graphicFrame>
    </p:spTree>
    <p:extLst>
      <p:ext uri="{BB962C8B-B14F-4D97-AF65-F5344CB8AC3E}">
        <p14:creationId xmlns:p14="http://schemas.microsoft.com/office/powerpoint/2010/main" val="89070111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Ongoing Study Items targeting Rel-19</a:t>
            </a:r>
          </a:p>
        </p:txBody>
      </p:sp>
      <p:graphicFrame>
        <p:nvGraphicFramePr>
          <p:cNvPr id="2" name="Table 1">
            <a:extLst>
              <a:ext uri="{FF2B5EF4-FFF2-40B4-BE49-F238E27FC236}">
                <a16:creationId xmlns:a16="http://schemas.microsoft.com/office/drawing/2014/main" id="{3C7590FF-ECDB-1345-A7AF-5C22F4EADD2B}"/>
              </a:ext>
            </a:extLst>
          </p:cNvPr>
          <p:cNvGraphicFramePr>
            <a:graphicFrameLocks noGrp="1"/>
          </p:cNvGraphicFramePr>
          <p:nvPr>
            <p:extLst>
              <p:ext uri="{D42A27DB-BD31-4B8C-83A1-F6EECF244321}">
                <p14:modId xmlns:p14="http://schemas.microsoft.com/office/powerpoint/2010/main" val="2434048068"/>
              </p:ext>
            </p:extLst>
          </p:nvPr>
        </p:nvGraphicFramePr>
        <p:xfrm>
          <a:off x="654634" y="1459147"/>
          <a:ext cx="10084901" cy="3400778"/>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675244">
                  <a:extLst>
                    <a:ext uri="{9D8B030D-6E8A-4147-A177-3AD203B41FA5}">
                      <a16:colId xmlns:a16="http://schemas.microsoft.com/office/drawing/2014/main" val="20001"/>
                    </a:ext>
                  </a:extLst>
                </a:gridCol>
                <a:gridCol w="1459689">
                  <a:extLst>
                    <a:ext uri="{9D8B030D-6E8A-4147-A177-3AD203B41FA5}">
                      <a16:colId xmlns:a16="http://schemas.microsoft.com/office/drawing/2014/main" val="20002"/>
                    </a:ext>
                  </a:extLst>
                </a:gridCol>
                <a:gridCol w="776995">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98166">
                  <a:extLst>
                    <a:ext uri="{9D8B030D-6E8A-4147-A177-3AD203B41FA5}">
                      <a16:colId xmlns:a16="http://schemas.microsoft.com/office/drawing/2014/main" val="20005"/>
                    </a:ext>
                  </a:extLst>
                </a:gridCol>
                <a:gridCol w="487962">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r">
                        <a:lnSpc>
                          <a:spcPct val="107000"/>
                        </a:lnSpc>
                        <a:spcAft>
                          <a:spcPts val="800"/>
                        </a:spcAft>
                      </a:pPr>
                      <a:r>
                        <a:rPr lang="en-GB" sz="1100" b="0" kern="1200" dirty="0">
                          <a:solidFill>
                            <a:schemeClr val="lt1"/>
                          </a:solidFill>
                          <a:latin typeface="+mn-lt"/>
                          <a:ea typeface="+mn-ea"/>
                          <a:cs typeface="+mn-cs"/>
                        </a:rPr>
                        <a:t>WID</a:t>
                      </a:r>
                      <a:endParaRPr lang="en-GB" sz="1100" b="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96861">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82%</a:t>
                      </a:r>
                    </a:p>
                  </a:txBody>
                  <a:tcPr marL="36001" marR="36001" marT="0" marB="0" anchor="b"/>
                </a:tc>
                <a:tc>
                  <a:txBody>
                    <a:bodyPr/>
                    <a:lstStyle/>
                    <a:p>
                      <a:pPr algn="r" fontAlgn="b"/>
                      <a:r>
                        <a:rPr lang="en-US" sz="1100" b="0" dirty="0">
                          <a:hlinkClick r:id="rId2"/>
                        </a:rPr>
                        <a:t>SP-220328</a:t>
                      </a:r>
                      <a:endParaRPr lang="en-US" sz="1100" b="0" dirty="0"/>
                    </a:p>
                  </a:txBody>
                  <a:tcPr marL="9525" marR="9525" marT="9525" marB="0" anchor="b"/>
                </a:tc>
                <a:tc>
                  <a:txBody>
                    <a:bodyPr/>
                    <a:lstStyle/>
                    <a:p>
                      <a:pPr algn="r">
                        <a:lnSpc>
                          <a:spcPct val="107000"/>
                        </a:lnSpc>
                        <a:spcAft>
                          <a:spcPts val="800"/>
                        </a:spcAft>
                      </a:pPr>
                      <a:r>
                        <a:rPr lang="en-GB" sz="1100" dirty="0">
                          <a:solidFill>
                            <a:srgbClr val="FF0000"/>
                          </a:solidFill>
                        </a:rPr>
                        <a:t>90%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906328413"/>
                  </a:ext>
                </a:extLst>
              </a:tr>
              <a:tr h="265183">
                <a:tc>
                  <a:txBody>
                    <a:bodyPr/>
                    <a:lstStyle/>
                    <a:p>
                      <a:pPr algn="r" fontAlgn="b"/>
                      <a:r>
                        <a:rPr lang="en-US" sz="1100" dirty="0">
                          <a:solidFill>
                            <a:schemeClr val="bg1"/>
                          </a:solidFill>
                        </a:rPr>
                        <a:t>1000019</a:t>
                      </a:r>
                    </a:p>
                  </a:txBody>
                  <a:tcPr marL="9525" marR="9525" marT="9525" marB="0" anchor="b"/>
                </a:tc>
                <a:tc>
                  <a:txBody>
                    <a:bodyPr/>
                    <a:lstStyle/>
                    <a:p>
                      <a:pPr algn="l" fontAlgn="b"/>
                      <a:r>
                        <a:rPr lang="en-US" sz="1100" dirty="0">
                          <a:solidFill>
                            <a:schemeClr val="tx1"/>
                          </a:solidFill>
                        </a:rPr>
                        <a:t>Feasibility Study on Avatars for Real-Time Communication</a:t>
                      </a:r>
                    </a:p>
                  </a:txBody>
                  <a:tcPr marL="9525" marR="9525" marT="9525" marB="0" anchor="b"/>
                </a:tc>
                <a:tc>
                  <a:txBody>
                    <a:bodyPr/>
                    <a:lstStyle/>
                    <a:p>
                      <a:pPr algn="l" fontAlgn="b"/>
                      <a:r>
                        <a:rPr lang="en-US" sz="1100" dirty="0">
                          <a:solidFill>
                            <a:schemeClr val="tx1"/>
                          </a:solidFill>
                        </a:rPr>
                        <a:t>FS_AVATAR </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60%</a:t>
                      </a:r>
                    </a:p>
                  </a:txBody>
                  <a:tcPr marL="36001" marR="36001" marT="0" marB="0" anchor="b"/>
                </a:tc>
                <a:tc>
                  <a:txBody>
                    <a:bodyPr/>
                    <a:lstStyle/>
                    <a:p>
                      <a:pPr algn="r" fontAlgn="b"/>
                      <a:r>
                        <a:rPr lang="en-US" sz="1100" b="0" i="0" u="none" kern="1200" dirty="0">
                          <a:solidFill>
                            <a:schemeClr val="dk1"/>
                          </a:solidFill>
                          <a:effectLst/>
                          <a:latin typeface="+mn-lt"/>
                          <a:ea typeface="+mn-ea"/>
                          <a:cs typeface="+mn-cs"/>
                          <a:hlinkClick r:id="rId3" action="ppaction://hlinkfile"/>
                        </a:rPr>
                        <a:t>SP-230544</a:t>
                      </a:r>
                      <a:endParaRPr lang="en-US" sz="1100" b="0" u="none" dirty="0">
                        <a:solidFill>
                          <a:schemeClr val="tx1"/>
                        </a:solidFill>
                        <a:latin typeface="+mn-lt"/>
                      </a:endParaRPr>
                    </a:p>
                  </a:txBody>
                  <a:tcPr marL="9525" marR="9525" marT="9525" marB="0" anchor="b"/>
                </a:tc>
                <a:tc>
                  <a:txBody>
                    <a:bodyPr/>
                    <a:lstStyle/>
                    <a:p>
                      <a:pPr algn="r">
                        <a:lnSpc>
                          <a:spcPct val="107000"/>
                        </a:lnSpc>
                        <a:spcAft>
                          <a:spcPts val="800"/>
                        </a:spcAft>
                      </a:pPr>
                      <a:r>
                        <a:rPr lang="en-GB" sz="110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33CC33"/>
                          </a:solidFill>
                        </a:rPr>
                        <a:t>Complete !</a:t>
                      </a:r>
                    </a:p>
                  </a:txBody>
                  <a:tcPr marL="36001" marR="36001" marT="0" marB="0" anchor="b"/>
                </a:tc>
                <a:extLst>
                  <a:ext uri="{0D108BD9-81ED-4DB2-BD59-A6C34878D82A}">
                    <a16:rowId xmlns:a16="http://schemas.microsoft.com/office/drawing/2014/main" val="2134000311"/>
                  </a:ext>
                </a:extLst>
              </a:tr>
              <a:tr h="265183">
                <a:tc>
                  <a:txBody>
                    <a:bodyPr/>
                    <a:lstStyle/>
                    <a:p>
                      <a:pPr algn="r" fontAlgn="b"/>
                      <a:r>
                        <a:rPr lang="en-US" sz="1100" dirty="0">
                          <a:solidFill>
                            <a:schemeClr val="bg1"/>
                          </a:solidFill>
                        </a:rPr>
                        <a:t>1030004</a:t>
                      </a:r>
                    </a:p>
                  </a:txBody>
                  <a:tcPr marL="9525" marR="9525" marT="9525" marB="0" anchor="b"/>
                </a:tc>
                <a:tc>
                  <a:txBody>
                    <a:bodyPr/>
                    <a:lstStyle/>
                    <a:p>
                      <a:pPr algn="l" fontAlgn="b"/>
                      <a:r>
                        <a:rPr lang="en-US" sz="1100" dirty="0">
                          <a:solidFill>
                            <a:schemeClr val="tx1"/>
                          </a:solidFill>
                        </a:rPr>
                        <a:t>Study on Media </a:t>
                      </a:r>
                      <a:r>
                        <a:rPr lang="en-US" sz="1100" dirty="0" err="1">
                          <a:solidFill>
                            <a:schemeClr val="tx1"/>
                          </a:solidFill>
                        </a:rPr>
                        <a:t>enerGy</a:t>
                      </a:r>
                      <a:r>
                        <a:rPr lang="en-US" sz="1100" dirty="0">
                          <a:solidFill>
                            <a:schemeClr val="tx1"/>
                          </a:solidFill>
                        </a:rPr>
                        <a:t> consumption </a:t>
                      </a:r>
                      <a:r>
                        <a:rPr lang="en-US" sz="1100" dirty="0" err="1">
                          <a:solidFill>
                            <a:schemeClr val="tx1"/>
                          </a:solidFill>
                        </a:rPr>
                        <a:t>exposuRE</a:t>
                      </a:r>
                      <a:r>
                        <a:rPr lang="en-US" sz="1100" dirty="0">
                          <a:solidFill>
                            <a:schemeClr val="tx1"/>
                          </a:solidFill>
                        </a:rPr>
                        <a:t> and </a:t>
                      </a:r>
                      <a:r>
                        <a:rPr lang="en-US" sz="1100" dirty="0" err="1">
                          <a:solidFill>
                            <a:schemeClr val="tx1"/>
                          </a:solidFill>
                        </a:rPr>
                        <a:t>EvaluatioN</a:t>
                      </a:r>
                      <a:r>
                        <a:rPr lang="en-US" sz="1100" dirty="0">
                          <a:solidFill>
                            <a:schemeClr val="tx1"/>
                          </a:solidFill>
                        </a:rPr>
                        <a:t> framework</a:t>
                      </a:r>
                    </a:p>
                  </a:txBody>
                  <a:tcPr marL="9525" marR="9525" marT="9525" marB="0" anchor="b"/>
                </a:tc>
                <a:tc>
                  <a:txBody>
                    <a:bodyPr/>
                    <a:lstStyle/>
                    <a:p>
                      <a:pPr algn="l" fontAlgn="b"/>
                      <a:r>
                        <a:rPr lang="en-US" sz="1100" dirty="0" err="1">
                          <a:solidFill>
                            <a:schemeClr val="tx1"/>
                          </a:solidFill>
                        </a:rPr>
                        <a:t>FS_MediaEnergyGREEN</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60%</a:t>
                      </a:r>
                    </a:p>
                  </a:txBody>
                  <a:tcPr marL="36001" marR="36001" marT="0" marB="0" anchor="b"/>
                </a:tc>
                <a:tc>
                  <a:txBody>
                    <a:bodyPr/>
                    <a:lstStyle/>
                    <a:p>
                      <a:pPr algn="r" fontAlgn="t"/>
                      <a:r>
                        <a:rPr lang="en-US" sz="1100" b="0" i="0" u="sng" strike="noStrike" dirty="0">
                          <a:solidFill>
                            <a:srgbClr val="0000FF"/>
                          </a:solidFill>
                          <a:effectLst/>
                          <a:latin typeface="+mn-lt"/>
                          <a:hlinkClick r:id="rId4"/>
                        </a:rPr>
                        <a:t>SP-240481</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33CC33"/>
                          </a:solidFill>
                        </a:rPr>
                        <a:t>Complete !</a:t>
                      </a:r>
                    </a:p>
                  </a:txBody>
                  <a:tcPr marL="36001" marR="36001" marT="0" marB="0" anchor="b"/>
                </a:tc>
                <a:extLst>
                  <a:ext uri="{0D108BD9-81ED-4DB2-BD59-A6C34878D82A}">
                    <a16:rowId xmlns:a16="http://schemas.microsoft.com/office/drawing/2014/main" val="3788929415"/>
                  </a:ext>
                </a:extLst>
              </a:tr>
              <a:tr h="265183">
                <a:tc>
                  <a:txBody>
                    <a:bodyPr/>
                    <a:lstStyle/>
                    <a:p>
                      <a:pPr algn="r" fontAlgn="b"/>
                      <a:r>
                        <a:rPr lang="en-US" sz="1100" dirty="0">
                          <a:solidFill>
                            <a:schemeClr val="bg1"/>
                          </a:solidFill>
                        </a:rPr>
                        <a:t>1030005</a:t>
                      </a:r>
                    </a:p>
                  </a:txBody>
                  <a:tcPr marL="9525" marR="9525" marT="9525" marB="0" anchor="b"/>
                </a:tc>
                <a:tc>
                  <a:txBody>
                    <a:bodyPr/>
                    <a:lstStyle/>
                    <a:p>
                      <a:pPr algn="l" fontAlgn="b"/>
                      <a:r>
                        <a:rPr lang="en-US" sz="1100" dirty="0">
                          <a:solidFill>
                            <a:schemeClr val="tx1"/>
                          </a:solidFill>
                        </a:rPr>
                        <a:t>Study on Media Messaging</a:t>
                      </a:r>
                    </a:p>
                  </a:txBody>
                  <a:tcPr marL="9525" marR="9525" marT="9525" marB="0" anchor="b"/>
                </a:tc>
                <a:tc>
                  <a:txBody>
                    <a:bodyPr/>
                    <a:lstStyle/>
                    <a:p>
                      <a:pPr algn="l" fontAlgn="b"/>
                      <a:r>
                        <a:rPr lang="en-US" sz="1100" dirty="0" err="1">
                          <a:solidFill>
                            <a:schemeClr val="tx1"/>
                          </a:solidFill>
                        </a:rPr>
                        <a:t>FS_MeMe</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br>
                        <a:rPr lang="en-US" sz="1100" dirty="0">
                          <a:solidFill>
                            <a:schemeClr val="tx1"/>
                          </a:solidFill>
                        </a:rPr>
                      </a:br>
                      <a:r>
                        <a:rPr lang="en-US" sz="1100" dirty="0">
                          <a:solidFill>
                            <a:srgbClr val="FF0000"/>
                          </a:solidFill>
                        </a:rPr>
                        <a:t>-&gt;6/6/2025</a:t>
                      </a:r>
                    </a:p>
                  </a:txBody>
                  <a:tcPr marL="9525" marR="9525" marT="9525" marB="0" anchor="b"/>
                </a:tc>
                <a:tc>
                  <a:txBody>
                    <a:bodyPr/>
                    <a:lstStyle/>
                    <a:p>
                      <a:pPr algn="r">
                        <a:lnSpc>
                          <a:spcPct val="107000"/>
                        </a:lnSpc>
                        <a:spcAft>
                          <a:spcPts val="800"/>
                        </a:spcAft>
                      </a:pPr>
                      <a:r>
                        <a:rPr lang="en-GB" sz="1100" dirty="0">
                          <a:solidFill>
                            <a:schemeClr val="tx1"/>
                          </a:solidFill>
                        </a:rPr>
                        <a:t>60%</a:t>
                      </a:r>
                    </a:p>
                  </a:txBody>
                  <a:tcPr marL="36001" marR="36001" marT="0" marB="0" anchor="b"/>
                </a:tc>
                <a:tc>
                  <a:txBody>
                    <a:bodyPr/>
                    <a:lstStyle/>
                    <a:p>
                      <a:pPr algn="r" fontAlgn="t"/>
                      <a:r>
                        <a:rPr lang="en-US" sz="1100" b="0" i="0" u="sng" strike="noStrike" dirty="0">
                          <a:solidFill>
                            <a:srgbClr val="0000FF"/>
                          </a:solidFill>
                          <a:effectLst/>
                          <a:latin typeface="+mn-lt"/>
                          <a:hlinkClick r:id="rId5"/>
                        </a:rPr>
                        <a:t>SP-240477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669039939"/>
                  </a:ext>
                </a:extLst>
              </a:tr>
              <a:tr h="265183">
                <a:tc>
                  <a:txBody>
                    <a:bodyPr/>
                    <a:lstStyle/>
                    <a:p>
                      <a:pPr algn="r" fontAlgn="b"/>
                      <a:r>
                        <a:rPr lang="en-US" sz="1100" dirty="0">
                          <a:solidFill>
                            <a:schemeClr val="bg1"/>
                          </a:solidFill>
                        </a:rPr>
                        <a:t>1030006</a:t>
                      </a:r>
                    </a:p>
                  </a:txBody>
                  <a:tcPr marL="9525" marR="9525" marT="9525" marB="0" anchor="b"/>
                </a:tc>
                <a:tc>
                  <a:txBody>
                    <a:bodyPr/>
                    <a:lstStyle/>
                    <a:p>
                      <a:pPr algn="l" fontAlgn="b"/>
                      <a:r>
                        <a:rPr lang="en-US" sz="1100" dirty="0">
                          <a:solidFill>
                            <a:schemeClr val="tx1"/>
                          </a:solidFill>
                        </a:rPr>
                        <a:t>Study on Advanced Media Delivery</a:t>
                      </a:r>
                    </a:p>
                  </a:txBody>
                  <a:tcPr marL="9525" marR="9525" marT="9525" marB="0" anchor="b"/>
                </a:tc>
                <a:tc>
                  <a:txBody>
                    <a:bodyPr/>
                    <a:lstStyle/>
                    <a:p>
                      <a:pPr algn="l" fontAlgn="b"/>
                      <a:r>
                        <a:rPr lang="en-US" sz="1100" dirty="0">
                          <a:solidFill>
                            <a:schemeClr val="tx1"/>
                          </a:solidFill>
                        </a:rPr>
                        <a:t>FS_AMD</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75%</a:t>
                      </a:r>
                    </a:p>
                  </a:txBody>
                  <a:tcPr marL="36001" marR="36001" marT="0" marB="0" anchor="b"/>
                </a:tc>
                <a:tc>
                  <a:txBody>
                    <a:bodyPr/>
                    <a:lstStyle/>
                    <a:p>
                      <a:pPr algn="r" fontAlgn="t"/>
                      <a:r>
                        <a:rPr lang="en-US" sz="1100" b="0" i="0" u="sng" strike="noStrike" dirty="0">
                          <a:solidFill>
                            <a:srgbClr val="0000FF"/>
                          </a:solidFill>
                          <a:effectLst/>
                          <a:latin typeface="+mn-lt"/>
                          <a:hlinkClick r:id="rId6"/>
                        </a:rPr>
                        <a:t>SP-241011</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33CC33"/>
                          </a:solidFill>
                        </a:rPr>
                        <a:t>Complete !</a:t>
                      </a:r>
                    </a:p>
                  </a:txBody>
                  <a:tcPr marL="36001" marR="36001" marT="0" marB="0" anchor="b"/>
                </a:tc>
                <a:extLst>
                  <a:ext uri="{0D108BD9-81ED-4DB2-BD59-A6C34878D82A}">
                    <a16:rowId xmlns:a16="http://schemas.microsoft.com/office/drawing/2014/main" val="3399550442"/>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Study on 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a:t>
                      </a:r>
                      <a:br>
                        <a:rPr lang="en-US" sz="1100" dirty="0">
                          <a:solidFill>
                            <a:schemeClr val="tx1"/>
                          </a:solidFill>
                        </a:rPr>
                      </a:br>
                      <a:r>
                        <a:rPr lang="en-US" sz="1100" dirty="0">
                          <a:solidFill>
                            <a:srgbClr val="FF0000"/>
                          </a:solidFill>
                        </a:rPr>
                        <a:t>-&gt; 9/9/2025</a:t>
                      </a:r>
                    </a:p>
                  </a:txBody>
                  <a:tcPr marL="9525" marR="9525" marT="9525" marB="0" anchor="b"/>
                </a:tc>
                <a:tc>
                  <a:txBody>
                    <a:bodyPr/>
                    <a:lstStyle/>
                    <a:p>
                      <a:pPr algn="r">
                        <a:lnSpc>
                          <a:spcPct val="107000"/>
                        </a:lnSpc>
                        <a:spcAft>
                          <a:spcPts val="800"/>
                        </a:spcAft>
                      </a:pPr>
                      <a:r>
                        <a:rPr lang="en-GB" sz="1100" dirty="0">
                          <a:solidFill>
                            <a:schemeClr val="tx1"/>
                          </a:solidFill>
                        </a:rPr>
                        <a:t>28%</a:t>
                      </a:r>
                    </a:p>
                  </a:txBody>
                  <a:tcPr marL="36001" marR="36001" marT="0" marB="0" anchor="b"/>
                </a:tc>
                <a:tc>
                  <a:txBody>
                    <a:bodyPr/>
                    <a:lstStyle/>
                    <a:p>
                      <a:pPr algn="r" fontAlgn="t"/>
                      <a:r>
                        <a:rPr lang="en-US" sz="1100" b="0" i="0" u="sng" strike="noStrike" dirty="0">
                          <a:solidFill>
                            <a:srgbClr val="0000FF"/>
                          </a:solidFill>
                          <a:effectLst/>
                          <a:latin typeface="+mn-lt"/>
                          <a:hlinkClick r:id="rId7"/>
                        </a:rPr>
                        <a:t>SP-240479</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50%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4092775877"/>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Study on 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20%</a:t>
                      </a:r>
                    </a:p>
                  </a:txBody>
                  <a:tcPr marL="36001" marR="36001" marT="0" marB="0" anchor="b"/>
                </a:tc>
                <a:tc>
                  <a:txBody>
                    <a:bodyPr/>
                    <a:lstStyle/>
                    <a:p>
                      <a:pPr algn="r" fontAlgn="t"/>
                      <a:r>
                        <a:rPr lang="en-US" sz="1100" b="0" i="0" u="sng" strike="noStrike" dirty="0">
                          <a:solidFill>
                            <a:srgbClr val="0000FF"/>
                          </a:solidFill>
                          <a:effectLst/>
                          <a:latin typeface="+mn-lt"/>
                          <a:hlinkClick r:id="rId8"/>
                        </a:rPr>
                        <a:t>SP-240480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713869790"/>
                  </a:ext>
                </a:extLst>
              </a:tr>
              <a:tr h="265183">
                <a:tc>
                  <a:txBody>
                    <a:bodyPr/>
                    <a:lstStyle/>
                    <a:p>
                      <a:pPr algn="r" fontAlgn="b"/>
                      <a:r>
                        <a:rPr lang="en-US" sz="1100" b="1" dirty="0">
                          <a:latin typeface="+mn-lt"/>
                        </a:rPr>
                        <a:t>1040020</a:t>
                      </a:r>
                    </a:p>
                  </a:txBody>
                  <a:tcPr marL="9525" marR="9525" marT="9525" marB="0" anchor="b"/>
                </a:tc>
                <a:tc>
                  <a:txBody>
                    <a:bodyPr/>
                    <a:lstStyle/>
                    <a:p>
                      <a:pPr algn="l" fontAlgn="b"/>
                      <a:r>
                        <a:rPr lang="en-US" sz="1100" b="0" dirty="0">
                          <a:latin typeface="+mn-lt"/>
                        </a:rPr>
                        <a:t>Study on Haptics in 5G Media Services</a:t>
                      </a:r>
                    </a:p>
                  </a:txBody>
                  <a:tcPr marL="9525" marR="9525" marT="9525" marB="0" anchor="b"/>
                </a:tc>
                <a:tc>
                  <a:txBody>
                    <a:bodyPr/>
                    <a:lstStyle/>
                    <a:p>
                      <a:pPr algn="l" fontAlgn="b"/>
                      <a:r>
                        <a:rPr lang="en-US" sz="1100" b="0" dirty="0" err="1">
                          <a:solidFill>
                            <a:schemeClr val="tx1"/>
                          </a:solidFill>
                          <a:latin typeface="+mn-lt"/>
                        </a:rPr>
                        <a:t>FS_HapticsMedia</a:t>
                      </a:r>
                      <a:endParaRPr lang="en-US" sz="1100" b="0" dirty="0">
                        <a:solidFill>
                          <a:schemeClr val="tx1"/>
                        </a:solidFill>
                        <a:latin typeface="+mn-lt"/>
                      </a:endParaRPr>
                    </a:p>
                  </a:txBody>
                  <a:tcPr marL="9525" marR="9525" marT="9525" marB="0" anchor="b"/>
                </a:tc>
                <a:tc>
                  <a:txBody>
                    <a:bodyPr/>
                    <a:lstStyle/>
                    <a:p>
                      <a:pPr algn="r" fontAlgn="b"/>
                      <a:r>
                        <a:rPr lang="en-US" sz="1100" b="0" dirty="0">
                          <a:solidFill>
                            <a:schemeClr val="tx1"/>
                          </a:solidFill>
                          <a:latin typeface="+mn-lt"/>
                        </a:rPr>
                        <a:t>3/3/2025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60%</a:t>
                      </a:r>
                    </a:p>
                  </a:txBody>
                  <a:tcPr marL="36001" marR="36001" marT="0" marB="0" anchor="b"/>
                </a:tc>
                <a:tc>
                  <a:txBody>
                    <a:bodyPr/>
                    <a:lstStyle/>
                    <a:p>
                      <a:pPr marL="0" marR="0" lvl="0" indent="0" algn="r" defTabSz="914400" rtl="0" eaLnBrk="1" fontAlgn="t" latinLnBrk="0" hangingPunct="1">
                        <a:lnSpc>
                          <a:spcPct val="100000"/>
                        </a:lnSpc>
                        <a:spcBef>
                          <a:spcPts val="0"/>
                        </a:spcBef>
                        <a:spcAft>
                          <a:spcPts val="0"/>
                        </a:spcAft>
                        <a:buClrTx/>
                        <a:buSzTx/>
                        <a:buFontTx/>
                        <a:buNone/>
                        <a:tabLst/>
                        <a:defRPr/>
                      </a:pPr>
                      <a:r>
                        <a:rPr lang="en-US" sz="1100" b="0" i="0" u="sng" strike="noStrike" dirty="0">
                          <a:solidFill>
                            <a:srgbClr val="0000FF"/>
                          </a:solidFill>
                          <a:effectLst/>
                          <a:latin typeface="+mn-lt"/>
                          <a:hlinkClick r:id="rId9"/>
                        </a:rPr>
                        <a:t>SP-241121</a:t>
                      </a:r>
                      <a:r>
                        <a:rPr lang="en-US" sz="1100" b="0" i="0" u="sng" strike="noStrike" dirty="0">
                          <a:solidFill>
                            <a:srgbClr val="0000FF"/>
                          </a:solidFill>
                          <a:effectLst/>
                          <a:latin typeface="+mn-lt"/>
                        </a:rPr>
                        <a:t> </a:t>
                      </a:r>
                    </a:p>
                  </a:txBody>
                  <a:tcPr marL="0" marR="0" marT="0" marB="0"/>
                </a:tc>
                <a:tc>
                  <a:txBody>
                    <a:bodyPr/>
                    <a:lstStyle/>
                    <a:p>
                      <a:pPr algn="r">
                        <a:lnSpc>
                          <a:spcPct val="107000"/>
                        </a:lnSpc>
                        <a:spcAft>
                          <a:spcPts val="800"/>
                        </a:spcAft>
                      </a:pPr>
                      <a:r>
                        <a:rPr lang="en-GB" sz="1100" b="0" dirty="0">
                          <a:solidFill>
                            <a:srgbClr val="FF0000"/>
                          </a:solidFill>
                          <a:latin typeface="+mn-lt"/>
                        </a:rPr>
                        <a:t>100%</a:t>
                      </a:r>
                    </a:p>
                  </a:txBody>
                  <a:tcPr marL="36001" marR="36001" marT="0" marB="0" anchor="b"/>
                </a:tc>
                <a:tc>
                  <a:txBody>
                    <a:bodyPr/>
                    <a:lstStyle/>
                    <a:p>
                      <a:pPr algn="r">
                        <a:lnSpc>
                          <a:spcPct val="107000"/>
                        </a:lnSpc>
                        <a:spcAft>
                          <a:spcPts val="800"/>
                        </a:spcAft>
                      </a:pPr>
                      <a:r>
                        <a:rPr lang="en-GB" sz="1100" b="0" dirty="0">
                          <a:solidFill>
                            <a:srgbClr val="33CC33"/>
                          </a:solidFill>
                          <a:latin typeface="+mn-lt"/>
                        </a:rPr>
                        <a:t>Complete !</a:t>
                      </a:r>
                    </a:p>
                  </a:txBody>
                  <a:tcPr marL="36001" marR="36001" marT="0" marB="0" anchor="b"/>
                </a:tc>
                <a:extLst>
                  <a:ext uri="{0D108BD9-81ED-4DB2-BD59-A6C34878D82A}">
                    <a16:rowId xmlns:a16="http://schemas.microsoft.com/office/drawing/2014/main" val="235534630"/>
                  </a:ext>
                </a:extLst>
              </a:tr>
              <a:tr h="265183">
                <a:tc>
                  <a:txBody>
                    <a:bodyPr/>
                    <a:lstStyle/>
                    <a:p>
                      <a:pPr algn="r" fontAlgn="b"/>
                      <a:r>
                        <a:rPr lang="en-US" sz="1100" dirty="0">
                          <a:solidFill>
                            <a:schemeClr val="bg1"/>
                          </a:solidFill>
                        </a:rPr>
                        <a:t>1040022</a:t>
                      </a:r>
                    </a:p>
                  </a:txBody>
                  <a:tcPr marL="9525" marR="9525" marT="9525" marB="0" anchor="b"/>
                </a:tc>
                <a:tc>
                  <a:txBody>
                    <a:bodyPr/>
                    <a:lstStyle/>
                    <a:p>
                      <a:pPr algn="l" fontAlgn="b"/>
                      <a:r>
                        <a:rPr lang="en-US" sz="1100" dirty="0">
                          <a:solidFill>
                            <a:schemeClr val="tx1"/>
                          </a:solidFill>
                        </a:rPr>
                        <a:t>Study on Spatial Computing for AR Services</a:t>
                      </a:r>
                    </a:p>
                  </a:txBody>
                  <a:tcPr marL="9525" marR="9525" marT="9525" marB="0" anchor="b"/>
                </a:tc>
                <a:tc>
                  <a:txBody>
                    <a:bodyPr/>
                    <a:lstStyle/>
                    <a:p>
                      <a:pPr algn="l" fontAlgn="b"/>
                      <a:r>
                        <a:rPr lang="en-US" sz="1100" dirty="0" err="1">
                          <a:solidFill>
                            <a:schemeClr val="tx1"/>
                          </a:solidFill>
                        </a:rPr>
                        <a:t>FS_ARSpatial</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25%</a:t>
                      </a:r>
                    </a:p>
                  </a:txBody>
                  <a:tcPr marL="36001" marR="36001" marT="0" marB="0" anchor="b"/>
                </a:tc>
                <a:tc>
                  <a:txBody>
                    <a:bodyPr/>
                    <a:lstStyle/>
                    <a:p>
                      <a:pPr algn="r" fontAlgn="t"/>
                      <a:r>
                        <a:rPr lang="en-US" sz="1100" b="0" i="0" u="sng" strike="noStrike" dirty="0">
                          <a:solidFill>
                            <a:srgbClr val="0000FF"/>
                          </a:solidFill>
                          <a:effectLst/>
                          <a:latin typeface="+mn-lt"/>
                          <a:hlinkClick r:id="rId10"/>
                        </a:rPr>
                        <a:t>SP-240927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101476272"/>
                  </a:ext>
                </a:extLst>
              </a:tr>
              <a:tr h="265183">
                <a:tc>
                  <a:txBody>
                    <a:bodyPr/>
                    <a:lstStyle/>
                    <a:p>
                      <a:pPr algn="r" fontAlgn="b"/>
                      <a:r>
                        <a:rPr lang="en-US" sz="1100" dirty="0">
                          <a:solidFill>
                            <a:schemeClr val="bg1"/>
                          </a:solidFill>
                        </a:rPr>
                        <a:t>1050037</a:t>
                      </a:r>
                    </a:p>
                  </a:txBody>
                  <a:tcPr marL="9525" marR="9525" marT="9525" marB="0" anchor="b"/>
                </a:tc>
                <a:tc>
                  <a:txBody>
                    <a:bodyPr/>
                    <a:lstStyle/>
                    <a:p>
                      <a:pPr algn="l" fontAlgn="b"/>
                      <a:r>
                        <a:rPr lang="en-US" sz="1100" dirty="0"/>
                        <a:t>Study on immersive Real-Time Communication for WebRTC, Phase 2 </a:t>
                      </a:r>
                      <a:endParaRPr lang="en-US" sz="1100" dirty="0">
                        <a:solidFill>
                          <a:schemeClr val="tx1"/>
                        </a:solidFill>
                      </a:endParaRPr>
                    </a:p>
                  </a:txBody>
                  <a:tcPr marL="9525" marR="9525" marT="9525" marB="0" anchor="b"/>
                </a:tc>
                <a:tc>
                  <a:txBody>
                    <a:bodyPr/>
                    <a:lstStyle/>
                    <a:p>
                      <a:pPr algn="l" fontAlgn="b"/>
                      <a:r>
                        <a:rPr lang="en-US" sz="1100" dirty="0"/>
                        <a:t>FS_iRTCW_Ph2</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15%</a:t>
                      </a:r>
                    </a:p>
                  </a:txBody>
                  <a:tcPr marL="36001" marR="36001" marT="0" marB="0" anchor="b"/>
                </a:tc>
                <a:tc>
                  <a:txBody>
                    <a:bodyPr/>
                    <a:lstStyle/>
                    <a:p>
                      <a:pPr algn="r" fontAlgn="t"/>
                      <a:r>
                        <a:rPr lang="en-US" sz="1100" b="0" i="0" u="sng" strike="noStrike" dirty="0">
                          <a:solidFill>
                            <a:srgbClr val="0000FF"/>
                          </a:solidFill>
                          <a:effectLst/>
                          <a:latin typeface="+mn-lt"/>
                          <a:hlinkClick r:id="rId11"/>
                        </a:rPr>
                        <a:t>SP-241374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35%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990382353"/>
                  </a:ext>
                </a:extLst>
              </a:tr>
            </a:tbl>
          </a:graphicData>
        </a:graphic>
      </p:graphicFrame>
    </p:spTree>
    <p:extLst>
      <p:ext uri="{BB962C8B-B14F-4D97-AF65-F5344CB8AC3E}">
        <p14:creationId xmlns:p14="http://schemas.microsoft.com/office/powerpoint/2010/main" val="181818499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Artificial Intelligence (AI) and Machine Learning (ML) for Media (FS_AI4Media)</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379307"/>
            <a:ext cx="11068050" cy="3905608"/>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The objectives of the study item are primarily to identify relevant interoperability requirements and implementation constraints of AI/ML in 5G media services. </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On functional aspects: Progress on the draft TR 26.927 with editorial improvements, description of federated learning metadata, the signaling of AIML tasks in IMS. The conclusions were discussed. Anticipated normative work was documented.</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On the evaluation aspects: reviewed text to speech and speech to text real time language results that need to be further refined. The incremental model delivery scenario evaluation is also refined into the evaluation TR.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Both TRs are to be sent to SA for information.</a:t>
            </a:r>
          </a:p>
          <a:p>
            <a:pPr marL="287338" lvl="0" indent="-287338"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Agree on TR 26.927 v2.0.0 to be sent to SA plenary for approval</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Agree on TR 26.847 v2.0.0 to be sent to SA plenary for approval </a:t>
            </a: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4" name="Table 3">
            <a:extLst>
              <a:ext uri="{FF2B5EF4-FFF2-40B4-BE49-F238E27FC236}">
                <a16:creationId xmlns:a16="http://schemas.microsoft.com/office/drawing/2014/main" id="{BAE5BA83-9702-4BEA-8D31-3E91EC15040A}"/>
              </a:ext>
            </a:extLst>
          </p:cNvPr>
          <p:cNvGraphicFramePr>
            <a:graphicFrameLocks noGrp="1"/>
          </p:cNvGraphicFramePr>
          <p:nvPr>
            <p:extLst>
              <p:ext uri="{D42A27DB-BD31-4B8C-83A1-F6EECF244321}">
                <p14:modId xmlns:p14="http://schemas.microsoft.com/office/powerpoint/2010/main" val="2444598761"/>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029365130"/>
                    </a:ext>
                  </a:extLst>
                </a:gridCol>
                <a:gridCol w="3844407">
                  <a:extLst>
                    <a:ext uri="{9D8B030D-6E8A-4147-A177-3AD203B41FA5}">
                      <a16:colId xmlns:a16="http://schemas.microsoft.com/office/drawing/2014/main" val="1242704509"/>
                    </a:ext>
                  </a:extLst>
                </a:gridCol>
                <a:gridCol w="1095473">
                  <a:extLst>
                    <a:ext uri="{9D8B030D-6E8A-4147-A177-3AD203B41FA5}">
                      <a16:colId xmlns:a16="http://schemas.microsoft.com/office/drawing/2014/main" val="1339814967"/>
                    </a:ext>
                  </a:extLst>
                </a:gridCol>
                <a:gridCol w="807092">
                  <a:extLst>
                    <a:ext uri="{9D8B030D-6E8A-4147-A177-3AD203B41FA5}">
                      <a16:colId xmlns:a16="http://schemas.microsoft.com/office/drawing/2014/main" val="1142247066"/>
                    </a:ext>
                  </a:extLst>
                </a:gridCol>
                <a:gridCol w="551732">
                  <a:extLst>
                    <a:ext uri="{9D8B030D-6E8A-4147-A177-3AD203B41FA5}">
                      <a16:colId xmlns:a16="http://schemas.microsoft.com/office/drawing/2014/main" val="368115895"/>
                    </a:ext>
                  </a:extLst>
                </a:gridCol>
                <a:gridCol w="643064">
                  <a:extLst>
                    <a:ext uri="{9D8B030D-6E8A-4147-A177-3AD203B41FA5}">
                      <a16:colId xmlns:a16="http://schemas.microsoft.com/office/drawing/2014/main" val="2455226772"/>
                    </a:ext>
                  </a:extLst>
                </a:gridCol>
                <a:gridCol w="643064">
                  <a:extLst>
                    <a:ext uri="{9D8B030D-6E8A-4147-A177-3AD203B41FA5}">
                      <a16:colId xmlns:a16="http://schemas.microsoft.com/office/drawing/2014/main" val="1835048682"/>
                    </a:ext>
                  </a:extLst>
                </a:gridCol>
                <a:gridCol w="1898167">
                  <a:extLst>
                    <a:ext uri="{9D8B030D-6E8A-4147-A177-3AD203B41FA5}">
                      <a16:colId xmlns:a16="http://schemas.microsoft.com/office/drawing/2014/main" val="1250370078"/>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795152656"/>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82%</a:t>
                      </a:r>
                    </a:p>
                  </a:txBody>
                  <a:tcPr marL="36001" marR="36001" marT="0" marB="0" anchor="b"/>
                </a:tc>
                <a:tc>
                  <a:txBody>
                    <a:bodyPr/>
                    <a:lstStyle/>
                    <a:p>
                      <a:pPr algn="r" fontAlgn="b"/>
                      <a:r>
                        <a:rPr lang="en-US" sz="1100" b="0" dirty="0">
                          <a:hlinkClick r:id="rId2"/>
                        </a:rPr>
                        <a:t>SP-220328</a:t>
                      </a:r>
                      <a:endParaRPr lang="en-US" sz="1100" b="0" dirty="0"/>
                    </a:p>
                  </a:txBody>
                  <a:tcPr marL="9525" marR="9525" marT="9525" marB="0" anchor="b"/>
                </a:tc>
                <a:tc>
                  <a:txBody>
                    <a:bodyPr/>
                    <a:lstStyle/>
                    <a:p>
                      <a:pPr algn="r">
                        <a:lnSpc>
                          <a:spcPct val="107000"/>
                        </a:lnSpc>
                        <a:spcAft>
                          <a:spcPts val="800"/>
                        </a:spcAft>
                      </a:pPr>
                      <a:r>
                        <a:rPr lang="en-GB" sz="1100" dirty="0">
                          <a:solidFill>
                            <a:srgbClr val="FF0000"/>
                          </a:solidFill>
                        </a:rPr>
                        <a:t>90%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042227117"/>
                  </a:ext>
                </a:extLst>
              </a:tr>
            </a:tbl>
          </a:graphicData>
        </a:graphic>
      </p:graphicFrame>
      <p:graphicFrame>
        <p:nvGraphicFramePr>
          <p:cNvPr id="5" name="Table 4">
            <a:extLst>
              <a:ext uri="{FF2B5EF4-FFF2-40B4-BE49-F238E27FC236}">
                <a16:creationId xmlns:a16="http://schemas.microsoft.com/office/drawing/2014/main" id="{7531A3B0-98B4-50F4-A959-FD3E9D1D741C}"/>
              </a:ext>
            </a:extLst>
          </p:cNvPr>
          <p:cNvGraphicFramePr>
            <a:graphicFrameLocks noGrp="1"/>
          </p:cNvGraphicFramePr>
          <p:nvPr>
            <p:extLst>
              <p:ext uri="{D42A27DB-BD31-4B8C-83A1-F6EECF244321}">
                <p14:modId xmlns:p14="http://schemas.microsoft.com/office/powerpoint/2010/main" val="154330507"/>
              </p:ext>
            </p:extLst>
          </p:nvPr>
        </p:nvGraphicFramePr>
        <p:xfrm>
          <a:off x="647700" y="4657202"/>
          <a:ext cx="9474202" cy="887993"/>
        </p:xfrm>
        <a:graphic>
          <a:graphicData uri="http://schemas.openxmlformats.org/drawingml/2006/table">
            <a:tbl>
              <a:tblPr/>
              <a:tblGrid>
                <a:gridCol w="609192">
                  <a:extLst>
                    <a:ext uri="{9D8B030D-6E8A-4147-A177-3AD203B41FA5}">
                      <a16:colId xmlns:a16="http://schemas.microsoft.com/office/drawing/2014/main" val="1716726221"/>
                    </a:ext>
                  </a:extLst>
                </a:gridCol>
                <a:gridCol w="2436767">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316493">
                <a:tc>
                  <a:txBody>
                    <a:bodyPr/>
                    <a:lstStyle/>
                    <a:p>
                      <a:pPr algn="ctr" fontAlgn="t"/>
                      <a:r>
                        <a:rPr lang="en-US" sz="900" b="1" i="0" u="none" strike="noStrike">
                          <a:solidFill>
                            <a:srgbClr val="FFFFFF"/>
                          </a:solidFill>
                          <a:effectLst/>
                          <a:latin typeface="Arial" panose="020B0604020202020204" pitchFamily="34" charset="0"/>
                        </a:rPr>
                        <a:t>TDoc</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85750">
                <a:tc>
                  <a:txBody>
                    <a:bodyPr/>
                    <a:lstStyle/>
                    <a:p>
                      <a:pPr algn="l" fontAlgn="t"/>
                      <a:r>
                        <a:rPr lang="en-US" sz="800" b="1" i="0" u="sng" strike="noStrike" dirty="0">
                          <a:solidFill>
                            <a:srgbClr val="0000FF"/>
                          </a:solidFill>
                          <a:effectLst/>
                          <a:latin typeface="Arial" panose="020B0604020202020204" pitchFamily="34" charset="0"/>
                          <a:hlinkClick r:id="rId3"/>
                        </a:rPr>
                        <a:t>SP-250280</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TR 26.927 v 1.0.0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draft TR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Information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6.6.4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Specifications for Information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4"/>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759837622"/>
                  </a:ext>
                </a:extLst>
              </a:tr>
              <a:tr h="285750">
                <a:tc>
                  <a:txBody>
                    <a:bodyPr/>
                    <a:lstStyle/>
                    <a:p>
                      <a:pPr algn="l" fontAlgn="t"/>
                      <a:r>
                        <a:rPr lang="en-US" sz="800" b="1" i="0" u="sng" strike="noStrike" dirty="0">
                          <a:solidFill>
                            <a:srgbClr val="0000FF"/>
                          </a:solidFill>
                          <a:effectLst/>
                          <a:latin typeface="Arial" panose="020B0604020202020204" pitchFamily="34" charset="0"/>
                          <a:hlinkClick r:id="rId5"/>
                        </a:rPr>
                        <a:t>SP-250285</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TR 26.847 v1.0.0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draft TR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Information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6.6.4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Specifications for Information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4"/>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390782835"/>
                  </a:ext>
                </a:extLst>
              </a:tr>
            </a:tbl>
          </a:graphicData>
        </a:graphic>
      </p:graphicFrame>
    </p:spTree>
    <p:extLst>
      <p:ext uri="{BB962C8B-B14F-4D97-AF65-F5344CB8AC3E}">
        <p14:creationId xmlns:p14="http://schemas.microsoft.com/office/powerpoint/2010/main" val="593177862"/>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1502229" y="196850"/>
            <a:ext cx="7795775" cy="1143000"/>
          </a:xfrm>
        </p:spPr>
        <p:txBody>
          <a:bodyPr/>
          <a:lstStyle/>
          <a:p>
            <a:r>
              <a:rPr lang="en-US" sz="3200" dirty="0"/>
              <a:t>Feasibility Study on Avatars for Real-Time Communication </a:t>
            </a:r>
            <a:r>
              <a:rPr lang="en-US" altLang="en-US" dirty="0"/>
              <a:t>(</a:t>
            </a:r>
            <a:r>
              <a:rPr lang="en-US" sz="3200" dirty="0"/>
              <a:t>FS_AVATAR</a:t>
            </a:r>
            <a:r>
              <a:rPr lang="en-US" altLang="en-US" dirty="0"/>
              <a:t>) – </a:t>
            </a:r>
            <a:r>
              <a:rPr lang="en-US" altLang="en-US" dirty="0">
                <a:solidFill>
                  <a:srgbClr val="33CC33"/>
                </a:solidFill>
              </a:rPr>
              <a:t>Complete !</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4132776726"/>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903776">
                  <a:extLst>
                    <a:ext uri="{9D8B030D-6E8A-4147-A177-3AD203B41FA5}">
                      <a16:colId xmlns:a16="http://schemas.microsoft.com/office/drawing/2014/main" val="1647222598"/>
                    </a:ext>
                  </a:extLst>
                </a:gridCol>
                <a:gridCol w="455048">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1000019</a:t>
                      </a:r>
                    </a:p>
                  </a:txBody>
                  <a:tcPr marL="9525" marR="9525" marT="9525" marB="0" anchor="b"/>
                </a:tc>
                <a:tc>
                  <a:txBody>
                    <a:bodyPr/>
                    <a:lstStyle/>
                    <a:p>
                      <a:pPr algn="l" fontAlgn="b"/>
                      <a:r>
                        <a:rPr lang="en-US" sz="1100" dirty="0">
                          <a:solidFill>
                            <a:schemeClr val="tx1"/>
                          </a:solidFill>
                        </a:rPr>
                        <a:t>Feasibility Study on Avatars for Real-Time Communication</a:t>
                      </a:r>
                    </a:p>
                  </a:txBody>
                  <a:tcPr marL="9525" marR="9525" marT="9525" marB="0" anchor="b"/>
                </a:tc>
                <a:tc>
                  <a:txBody>
                    <a:bodyPr/>
                    <a:lstStyle/>
                    <a:p>
                      <a:pPr algn="l" fontAlgn="b"/>
                      <a:r>
                        <a:rPr lang="en-US" sz="1100" dirty="0">
                          <a:solidFill>
                            <a:schemeClr val="tx1"/>
                          </a:solidFill>
                        </a:rPr>
                        <a:t>FS_AVATAR </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60%</a:t>
                      </a:r>
                    </a:p>
                  </a:txBody>
                  <a:tcPr marL="36001" marR="36001" marT="0" marB="0" anchor="b"/>
                </a:tc>
                <a:tc>
                  <a:txBody>
                    <a:bodyPr/>
                    <a:lstStyle/>
                    <a:p>
                      <a:pPr algn="r" fontAlgn="b"/>
                      <a:r>
                        <a:rPr lang="en-US" sz="1100" b="0" i="0" u="none" kern="1200" dirty="0">
                          <a:solidFill>
                            <a:schemeClr val="dk1"/>
                          </a:solidFill>
                          <a:effectLst/>
                          <a:latin typeface="+mn-lt"/>
                          <a:ea typeface="+mn-ea"/>
                          <a:cs typeface="+mn-cs"/>
                          <a:hlinkClick r:id="rId2" action="ppaction://hlinkfile"/>
                        </a:rPr>
                        <a:t>SP-230544</a:t>
                      </a:r>
                      <a:endParaRPr lang="en-US" sz="1100" b="0" u="none" dirty="0">
                        <a:solidFill>
                          <a:schemeClr val="tx1"/>
                        </a:solidFill>
                        <a:latin typeface="+mn-lt"/>
                      </a:endParaRPr>
                    </a:p>
                  </a:txBody>
                  <a:tcPr marL="9525" marR="9525" marT="9525" marB="0" anchor="b"/>
                </a:tc>
                <a:tc>
                  <a:txBody>
                    <a:bodyPr/>
                    <a:lstStyle/>
                    <a:p>
                      <a:pPr algn="r">
                        <a:lnSpc>
                          <a:spcPct val="107000"/>
                        </a:lnSpc>
                        <a:spcAft>
                          <a:spcPts val="800"/>
                        </a:spcAft>
                      </a:pPr>
                      <a:r>
                        <a:rPr lang="en-GB" sz="110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33CC33"/>
                          </a:solidFill>
                        </a:rPr>
                        <a:t>Complete !</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070171"/>
            <a:ext cx="11068050" cy="4214744"/>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Based on relevant TR 22.856 use cases, the study item aims, among other objectives, to collect and document Avatar animation and representation approaches, document the requirements for an interoperable base Avatar format.</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Updated the MPEG Avatar representation format. Documented existing representation formats such as Metahuman and VRM.</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Documented new animation data formats beyond morph targets (namely blend shapes and joint animations).</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On system integration, based on the SA2 latest architecture, we have addressed the support for Avatar into real time communication, including scene management.</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Agreed conclusions inviting for normative work under release19.</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Further study or work in release 20 may address avatar generation and interoperability between multiple formats.</a:t>
            </a:r>
          </a:p>
          <a:p>
            <a:pPr lvl="0" fontAlgn="base">
              <a:lnSpc>
                <a:spcPct val="93000"/>
              </a:lnSpc>
              <a:spcBef>
                <a:spcPct val="15000"/>
              </a:spcBef>
              <a:spcAft>
                <a:spcPct val="15000"/>
              </a:spcAft>
              <a:buSzPct val="100000"/>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TR 26.813 presented to SA for approval.</a:t>
            </a:r>
          </a:p>
          <a:p>
            <a:pPr lvl="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lvl="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None</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endParaRPr>
          </a:p>
          <a:p>
            <a:pPr marL="287338" indent="-287338">
              <a:lnSpc>
                <a:spcPct val="93000"/>
              </a:lnSpc>
              <a:spcBef>
                <a:spcPct val="15000"/>
              </a:spcBef>
              <a:spcAft>
                <a:spcPct val="15000"/>
              </a:spcAft>
              <a:buSzPct val="100000"/>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graphicFrame>
        <p:nvGraphicFramePr>
          <p:cNvPr id="3" name="Table 2">
            <a:extLst>
              <a:ext uri="{FF2B5EF4-FFF2-40B4-BE49-F238E27FC236}">
                <a16:creationId xmlns:a16="http://schemas.microsoft.com/office/drawing/2014/main" id="{760A750E-9DA6-29AD-C523-14A5E0BFCE26}"/>
              </a:ext>
            </a:extLst>
          </p:cNvPr>
          <p:cNvGraphicFramePr>
            <a:graphicFrameLocks noGrp="1"/>
          </p:cNvGraphicFramePr>
          <p:nvPr>
            <p:extLst>
              <p:ext uri="{D42A27DB-BD31-4B8C-83A1-F6EECF244321}">
                <p14:modId xmlns:p14="http://schemas.microsoft.com/office/powerpoint/2010/main" val="3553624166"/>
              </p:ext>
            </p:extLst>
          </p:nvPr>
        </p:nvGraphicFramePr>
        <p:xfrm>
          <a:off x="663015" y="4955781"/>
          <a:ext cx="9474202" cy="602243"/>
        </p:xfrm>
        <a:graphic>
          <a:graphicData uri="http://schemas.openxmlformats.org/drawingml/2006/table">
            <a:tbl>
              <a:tblPr/>
              <a:tblGrid>
                <a:gridCol w="609192">
                  <a:extLst>
                    <a:ext uri="{9D8B030D-6E8A-4147-A177-3AD203B41FA5}">
                      <a16:colId xmlns:a16="http://schemas.microsoft.com/office/drawing/2014/main" val="1716726221"/>
                    </a:ext>
                  </a:extLst>
                </a:gridCol>
                <a:gridCol w="2436767">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316493">
                <a:tc>
                  <a:txBody>
                    <a:bodyPr/>
                    <a:lstStyle/>
                    <a:p>
                      <a:pPr algn="ctr" fontAlgn="t"/>
                      <a:r>
                        <a:rPr lang="en-US" sz="900" b="1" i="0" u="none" strike="noStrike">
                          <a:solidFill>
                            <a:srgbClr val="FFFFFF"/>
                          </a:solidFill>
                          <a:effectLst/>
                          <a:latin typeface="Arial" panose="020B0604020202020204" pitchFamily="34" charset="0"/>
                        </a:rPr>
                        <a:t>TDoc</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85750">
                <a:tc>
                  <a:txBody>
                    <a:bodyPr/>
                    <a:lstStyle/>
                    <a:p>
                      <a:pPr algn="l" fontAlgn="t"/>
                      <a:r>
                        <a:rPr lang="en-US" sz="800" b="1" i="0" u="sng" strike="noStrike" dirty="0">
                          <a:solidFill>
                            <a:srgbClr val="0000FF"/>
                          </a:solidFill>
                          <a:effectLst/>
                          <a:latin typeface="Arial" panose="020B0604020202020204" pitchFamily="34" charset="0"/>
                          <a:hlinkClick r:id="rId4"/>
                        </a:rPr>
                        <a:t>SP-250288</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TR 26.813 v2.0.0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draft TR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6.7.4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Specifications for Approval / for Information and 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5"/>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759837622"/>
                  </a:ext>
                </a:extLst>
              </a:tr>
            </a:tbl>
          </a:graphicData>
        </a:graphic>
      </p:graphicFrame>
    </p:spTree>
    <p:extLst>
      <p:ext uri="{BB962C8B-B14F-4D97-AF65-F5344CB8AC3E}">
        <p14:creationId xmlns:p14="http://schemas.microsoft.com/office/powerpoint/2010/main" val="2187930363"/>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111967" y="196850"/>
            <a:ext cx="9927772" cy="1143000"/>
          </a:xfrm>
        </p:spPr>
        <p:txBody>
          <a:bodyPr/>
          <a:lstStyle/>
          <a:p>
            <a:r>
              <a:rPr lang="en-US" dirty="0"/>
              <a:t>Study on Media </a:t>
            </a:r>
            <a:r>
              <a:rPr lang="en-US" dirty="0" err="1"/>
              <a:t>enerGy</a:t>
            </a:r>
            <a:r>
              <a:rPr lang="en-US" dirty="0"/>
              <a:t> consumption </a:t>
            </a:r>
            <a:r>
              <a:rPr lang="en-US" dirty="0" err="1"/>
              <a:t>exposuRE</a:t>
            </a:r>
            <a:r>
              <a:rPr lang="en-US" dirty="0"/>
              <a:t> and </a:t>
            </a:r>
            <a:r>
              <a:rPr lang="en-US" dirty="0" err="1"/>
              <a:t>EvaluatioN</a:t>
            </a:r>
            <a:r>
              <a:rPr lang="en-US" dirty="0"/>
              <a:t> framework </a:t>
            </a:r>
            <a:r>
              <a:rPr lang="en-US" altLang="en-US" dirty="0"/>
              <a:t>(</a:t>
            </a:r>
            <a:r>
              <a:rPr lang="en-US" dirty="0" err="1"/>
              <a:t>FS_MediaEnergyGREEN</a:t>
            </a:r>
            <a:r>
              <a:rPr lang="en-US" altLang="en-US" dirty="0"/>
              <a:t>) – </a:t>
            </a:r>
            <a:r>
              <a:rPr lang="en-US" altLang="en-US" dirty="0">
                <a:solidFill>
                  <a:srgbClr val="33CC33"/>
                </a:solidFill>
              </a:rPr>
              <a:t>Complete !</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792991180"/>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1030004</a:t>
                      </a:r>
                    </a:p>
                  </a:txBody>
                  <a:tcPr marL="9525" marR="9525" marT="9525" marB="0" anchor="b"/>
                </a:tc>
                <a:tc>
                  <a:txBody>
                    <a:bodyPr/>
                    <a:lstStyle/>
                    <a:p>
                      <a:pPr algn="l" fontAlgn="b"/>
                      <a:r>
                        <a:rPr lang="en-US" sz="1100" dirty="0">
                          <a:solidFill>
                            <a:schemeClr val="tx1"/>
                          </a:solidFill>
                        </a:rPr>
                        <a:t>Study on Media </a:t>
                      </a:r>
                      <a:r>
                        <a:rPr lang="en-US" sz="1100" dirty="0" err="1">
                          <a:solidFill>
                            <a:schemeClr val="tx1"/>
                          </a:solidFill>
                        </a:rPr>
                        <a:t>enerGy</a:t>
                      </a:r>
                      <a:r>
                        <a:rPr lang="en-US" sz="1100" dirty="0">
                          <a:solidFill>
                            <a:schemeClr val="tx1"/>
                          </a:solidFill>
                        </a:rPr>
                        <a:t> consumption </a:t>
                      </a:r>
                      <a:r>
                        <a:rPr lang="en-US" sz="1100" dirty="0" err="1">
                          <a:solidFill>
                            <a:schemeClr val="tx1"/>
                          </a:solidFill>
                        </a:rPr>
                        <a:t>exposuRE</a:t>
                      </a:r>
                      <a:r>
                        <a:rPr lang="en-US" sz="1100" dirty="0">
                          <a:solidFill>
                            <a:schemeClr val="tx1"/>
                          </a:solidFill>
                        </a:rPr>
                        <a:t> and </a:t>
                      </a:r>
                      <a:r>
                        <a:rPr lang="en-US" sz="1100" dirty="0" err="1">
                          <a:solidFill>
                            <a:schemeClr val="tx1"/>
                          </a:solidFill>
                        </a:rPr>
                        <a:t>EvaluatioN</a:t>
                      </a:r>
                      <a:r>
                        <a:rPr lang="en-US" sz="1100" dirty="0">
                          <a:solidFill>
                            <a:schemeClr val="tx1"/>
                          </a:solidFill>
                        </a:rPr>
                        <a:t> framework</a:t>
                      </a:r>
                    </a:p>
                  </a:txBody>
                  <a:tcPr marL="9525" marR="9525" marT="9525" marB="0" anchor="b"/>
                </a:tc>
                <a:tc>
                  <a:txBody>
                    <a:bodyPr/>
                    <a:lstStyle/>
                    <a:p>
                      <a:pPr algn="l" fontAlgn="b"/>
                      <a:r>
                        <a:rPr lang="en-US" sz="1100" dirty="0" err="1">
                          <a:solidFill>
                            <a:schemeClr val="tx1"/>
                          </a:solidFill>
                        </a:rPr>
                        <a:t>FS_MediaEnergyGREEN</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60%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SP-240481</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33CC33"/>
                          </a:solidFill>
                        </a:rPr>
                        <a:t>Complete !</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a:r>
              <a:rPr lang="en-US" sz="1400" dirty="0">
                <a:effectLst/>
                <a:ea typeface="Times New Roman" panose="02020603050405020304" pitchFamily="18" charset="0"/>
              </a:rPr>
              <a:t>The study aims to identify sustainable media metrics, architectural impacts (APIs), functional extensions required for SA4 service enablers and evaluate the feasibility of an evaluation framework to facilitate efficient energy use and energy saving for media services. </a:t>
            </a:r>
          </a:p>
          <a:p>
            <a:pPr marL="0" indent="0">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Agreed </a:t>
            </a:r>
            <a:r>
              <a:rPr lang="en-US" altLang="zh-CN" sz="1400" dirty="0" err="1">
                <a:cs typeface="Arial" pitchFamily="34" charset="0"/>
              </a:rPr>
              <a:t>pCRs</a:t>
            </a:r>
            <a:r>
              <a:rPr lang="en-US" altLang="zh-CN" sz="1400" dirty="0">
                <a:cs typeface="Arial" pitchFamily="34" charset="0"/>
              </a:rPr>
              <a:t> to TR 26.942: Pseudo-CR on potential solution to KI1 based Energy Information Exposure Specification to configure the exposure of the UE, network and other entities energy related information to the UE Application; Text reference for Energy Information Function (EIF); Text reference from French Agency for Ecological Transition (ADEME); Potential solution to Key Issue #2 on UE application energy consumption measurement based on MTD technique; Clarifications and additions to Solution #5 on exposure of energy related information; potential solution to Key Issue #1 on UE energy metrics abstraction; Conclusions and next steps</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Progressed TR 26.942 to v2.0.0 ready to be presented to SA for approval</a:t>
            </a:r>
          </a:p>
          <a:p>
            <a:pPr marL="0" lvl="0" indent="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latin typeface="Calibri"/>
                <a:ea typeface="宋体" panose="02010600030101010101" pitchFamily="2" charset="-122"/>
                <a:cs typeface="Arial" pitchFamily="34" charset="0"/>
              </a:rPr>
              <a:t>None</a:t>
            </a:r>
          </a:p>
          <a:p>
            <a:pPr marL="0" marR="0" lvl="0" indent="0" algn="l" defTabSz="914400" rtl="0" eaLnBrk="0" fontAlgn="base" latinLnBrk="0" hangingPunct="0">
              <a:lnSpc>
                <a:spcPct val="93000"/>
              </a:lnSpc>
              <a:spcBef>
                <a:spcPct val="15000"/>
              </a:spcBef>
              <a:spcAft>
                <a:spcPct val="15000"/>
              </a:spcAft>
              <a:buClrTx/>
              <a:buSzPct val="100000"/>
              <a:buNone/>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graphicFrame>
        <p:nvGraphicFramePr>
          <p:cNvPr id="3" name="Table 2">
            <a:extLst>
              <a:ext uri="{FF2B5EF4-FFF2-40B4-BE49-F238E27FC236}">
                <a16:creationId xmlns:a16="http://schemas.microsoft.com/office/drawing/2014/main" id="{CBD6382F-69DE-5663-9743-79D2445EEAAD}"/>
              </a:ext>
            </a:extLst>
          </p:cNvPr>
          <p:cNvGraphicFramePr>
            <a:graphicFrameLocks noGrp="1"/>
          </p:cNvGraphicFramePr>
          <p:nvPr>
            <p:extLst>
              <p:ext uri="{D42A27DB-BD31-4B8C-83A1-F6EECF244321}">
                <p14:modId xmlns:p14="http://schemas.microsoft.com/office/powerpoint/2010/main" val="2750766915"/>
              </p:ext>
            </p:extLst>
          </p:nvPr>
        </p:nvGraphicFramePr>
        <p:xfrm>
          <a:off x="731676" y="4972832"/>
          <a:ext cx="9474202" cy="602243"/>
        </p:xfrm>
        <a:graphic>
          <a:graphicData uri="http://schemas.openxmlformats.org/drawingml/2006/table">
            <a:tbl>
              <a:tblPr/>
              <a:tblGrid>
                <a:gridCol w="609192">
                  <a:extLst>
                    <a:ext uri="{9D8B030D-6E8A-4147-A177-3AD203B41FA5}">
                      <a16:colId xmlns:a16="http://schemas.microsoft.com/office/drawing/2014/main" val="1716726221"/>
                    </a:ext>
                  </a:extLst>
                </a:gridCol>
                <a:gridCol w="2436767">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316493">
                <a:tc>
                  <a:txBody>
                    <a:bodyPr/>
                    <a:lstStyle/>
                    <a:p>
                      <a:pPr algn="ctr" fontAlgn="t"/>
                      <a:r>
                        <a:rPr lang="en-US" sz="900" b="1" i="0" u="none" strike="noStrike">
                          <a:solidFill>
                            <a:srgbClr val="FFFFFF"/>
                          </a:solidFill>
                          <a:effectLst/>
                          <a:latin typeface="Arial" panose="020B0604020202020204" pitchFamily="34" charset="0"/>
                        </a:rPr>
                        <a:t>TDoc</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85750">
                <a:tc>
                  <a:txBody>
                    <a:bodyPr/>
                    <a:lstStyle/>
                    <a:p>
                      <a:pPr algn="l" fontAlgn="t"/>
                      <a:r>
                        <a:rPr lang="en-US" sz="800" b="1" i="0" u="sng" strike="noStrike" dirty="0">
                          <a:solidFill>
                            <a:srgbClr val="0000FF"/>
                          </a:solidFill>
                          <a:effectLst/>
                          <a:latin typeface="Arial" panose="020B0604020202020204" pitchFamily="34" charset="0"/>
                          <a:hlinkClick r:id="rId4"/>
                        </a:rPr>
                        <a:t>SP-250286</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TR 26.942 v2.0.0.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draft TR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6.7.4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SA WG4 Specifications for Approval / for Information and 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5"/>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759837622"/>
                  </a:ext>
                </a:extLst>
              </a:tr>
            </a:tbl>
          </a:graphicData>
        </a:graphic>
      </p:graphicFrame>
    </p:spTree>
    <p:extLst>
      <p:ext uri="{BB962C8B-B14F-4D97-AF65-F5344CB8AC3E}">
        <p14:creationId xmlns:p14="http://schemas.microsoft.com/office/powerpoint/2010/main" val="1611488315"/>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Study on Media Messaging </a:t>
            </a:r>
            <a:r>
              <a:rPr lang="en-US" altLang="en-US" dirty="0"/>
              <a:t>(</a:t>
            </a:r>
            <a:r>
              <a:rPr lang="en-US" dirty="0" err="1"/>
              <a:t>FS_MeMe</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749090898"/>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1030005</a:t>
                      </a:r>
                    </a:p>
                  </a:txBody>
                  <a:tcPr marL="9525" marR="9525" marT="9525" marB="0" anchor="b"/>
                </a:tc>
                <a:tc>
                  <a:txBody>
                    <a:bodyPr/>
                    <a:lstStyle/>
                    <a:p>
                      <a:pPr algn="l" fontAlgn="b"/>
                      <a:r>
                        <a:rPr lang="en-US" sz="1100" dirty="0">
                          <a:solidFill>
                            <a:schemeClr val="tx1"/>
                          </a:solidFill>
                        </a:rPr>
                        <a:t>Study on Media Messaging</a:t>
                      </a:r>
                    </a:p>
                  </a:txBody>
                  <a:tcPr marL="9525" marR="9525" marT="9525" marB="0" anchor="b"/>
                </a:tc>
                <a:tc>
                  <a:txBody>
                    <a:bodyPr/>
                    <a:lstStyle/>
                    <a:p>
                      <a:pPr algn="l" fontAlgn="b"/>
                      <a:r>
                        <a:rPr lang="en-US" sz="1100" dirty="0" err="1">
                          <a:solidFill>
                            <a:schemeClr val="tx1"/>
                          </a:solidFill>
                        </a:rPr>
                        <a:t>FS_MeMe</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br>
                        <a:rPr lang="en-US" sz="1100" dirty="0">
                          <a:solidFill>
                            <a:schemeClr val="tx1"/>
                          </a:solidFill>
                        </a:rPr>
                      </a:br>
                      <a:r>
                        <a:rPr lang="en-US" sz="1100" dirty="0">
                          <a:solidFill>
                            <a:srgbClr val="FF0000"/>
                          </a:solidFill>
                        </a:rPr>
                        <a:t>-&gt;6/6/2025</a:t>
                      </a:r>
                    </a:p>
                  </a:txBody>
                  <a:tcPr marL="9525" marR="9525" marT="9525" marB="0" anchor="b"/>
                </a:tc>
                <a:tc>
                  <a:txBody>
                    <a:bodyPr/>
                    <a:lstStyle/>
                    <a:p>
                      <a:pPr algn="r">
                        <a:lnSpc>
                          <a:spcPct val="107000"/>
                        </a:lnSpc>
                        <a:spcAft>
                          <a:spcPts val="800"/>
                        </a:spcAft>
                      </a:pPr>
                      <a:r>
                        <a:rPr lang="en-GB" sz="1100" dirty="0">
                          <a:solidFill>
                            <a:schemeClr val="tx1"/>
                          </a:solidFill>
                        </a:rPr>
                        <a:t>60%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SP-240477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0" indent="0">
              <a:lnSpc>
                <a:spcPct val="93000"/>
              </a:lnSpc>
              <a:spcBef>
                <a:spcPct val="15000"/>
              </a:spcBef>
              <a:spcAft>
                <a:spcPct val="15000"/>
              </a:spcAft>
              <a:buSzPct val="100000"/>
              <a:buNone/>
              <a:tabLst>
                <a:tab pos="285750" algn="l"/>
              </a:tabLst>
              <a:defRPr/>
            </a:pPr>
            <a:r>
              <a:rPr lang="en-US" sz="1200" dirty="0">
                <a:solidFill>
                  <a:srgbClr val="000000"/>
                </a:solidFill>
                <a:effectLst/>
                <a:ea typeface="MS Mincho" panose="02020609040205080304" pitchFamily="49" charset="-128"/>
              </a:rPr>
              <a:t>Key topics to be studied: A) Integration of TS 26.143 Capabilities and Profiles into IETF MIMI, B) Support of advanced file format, C) Support of external body content and late binding, D) DRM and encrypted content,  E) Additional media experiences. In particular how they relate to the system and data models in TS 26.143 and collect additional industry requirements according to F) Additional industry requirements as above. Identify gaps and recommend potential normative work to enhance interoperability in Messaging Services.</a:t>
            </a:r>
          </a:p>
          <a:p>
            <a:pPr marL="0" indent="0">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Two agreed </a:t>
            </a:r>
            <a:r>
              <a:rPr lang="en-US" altLang="zh-CN" sz="1200" dirty="0" err="1">
                <a:solidFill>
                  <a:prstClr val="black"/>
                </a:solidFill>
                <a:ea typeface="宋体" panose="02010600030101010101" pitchFamily="2" charset="-122"/>
                <a:cs typeface="Arial" pitchFamily="34" charset="0"/>
              </a:rPr>
              <a:t>pCRs</a:t>
            </a:r>
            <a:r>
              <a:rPr lang="en-US" altLang="zh-CN" sz="1200" dirty="0">
                <a:solidFill>
                  <a:prstClr val="black"/>
                </a:solidFill>
                <a:ea typeface="宋体" panose="02010600030101010101" pitchFamily="2" charset="-122"/>
                <a:cs typeface="Arial" pitchFamily="34" charset="0"/>
              </a:rPr>
              <a:t> on IETF MIMI and 3GPP Messaging and general updates to TR 26.841</a:t>
            </a:r>
          </a:p>
          <a:p>
            <a:pPr marL="0" indent="0">
              <a:lnSpc>
                <a:spcPct val="93000"/>
              </a:lnSpc>
              <a:spcBef>
                <a:spcPct val="15000"/>
              </a:spcBef>
              <a:spcAft>
                <a:spcPct val="15000"/>
              </a:spcAft>
              <a:buSzPct val="100000"/>
              <a:buNone/>
              <a:tabLst>
                <a:tab pos="285750" algn="l"/>
              </a:tabLst>
              <a:defRPr/>
            </a:pPr>
            <a:endParaRPr lang="en-US" altLang="en-US" sz="1200" dirty="0"/>
          </a:p>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Complete the integration of TS 26.143 capabilities and profiles into IETF MIMI content formats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Complete the study on the suitability to enhance the specification of the MMBP Generator and MMBP Player in TS 26.143 by using the Media Service Enabler principles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Complete identifying gaps and recommend potential normative work to enhance interoperability in Messaging Services.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Agree TR 26.841 v2.0.0</a:t>
            </a:r>
          </a:p>
          <a:p>
            <a:pPr marL="228600" indent="-228600">
              <a:lnSpc>
                <a:spcPct val="93000"/>
              </a:lnSpc>
              <a:spcBef>
                <a:spcPct val="15000"/>
              </a:spcBef>
              <a:spcAft>
                <a:spcPct val="15000"/>
              </a:spcAft>
              <a:buSzPct val="100000"/>
              <a:buAutoNum type="arabicPeriod" startAt="6"/>
              <a:tabLst>
                <a:tab pos="285750" algn="l"/>
              </a:tabLst>
              <a:defRPr/>
            </a:pPr>
            <a:endParaRPr lang="en-US" sz="1100" dirty="0">
              <a:solidFill>
                <a:srgbClr val="000000"/>
              </a:solidFill>
              <a:effectLst/>
              <a:ea typeface="MS Mincho" panose="02020609040205080304" pitchFamily="49" charset="-128"/>
            </a:endParaRPr>
          </a:p>
          <a:p>
            <a:pPr marL="287338" indent="-287338">
              <a:lnSpc>
                <a:spcPct val="93000"/>
              </a:lnSpc>
              <a:spcBef>
                <a:spcPct val="15000"/>
              </a:spcBef>
              <a:spcAft>
                <a:spcPct val="15000"/>
              </a:spcAft>
              <a:buSzPct val="100000"/>
              <a:tabLst>
                <a:tab pos="285750" algn="l"/>
              </a:tabLst>
              <a:defRPr/>
            </a:pPr>
            <a:endParaRPr lang="en-US" sz="1100" dirty="0">
              <a:solidFill>
                <a:srgbClr val="000000"/>
              </a:solidFill>
              <a:effectLst/>
              <a:ea typeface="MS Mincho" panose="02020609040205080304" pitchFamily="49" charset="-128"/>
            </a:endParaRPr>
          </a:p>
          <a:p>
            <a:pPr marL="287338" indent="-287338">
              <a:buNone/>
            </a:pPr>
            <a:endParaRPr lang="fr-FR" sz="1100" dirty="0"/>
          </a:p>
        </p:txBody>
      </p:sp>
    </p:spTree>
    <p:extLst>
      <p:ext uri="{BB962C8B-B14F-4D97-AF65-F5344CB8AC3E}">
        <p14:creationId xmlns:p14="http://schemas.microsoft.com/office/powerpoint/2010/main" val="3570907994"/>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Advanced Media Delivery </a:t>
            </a:r>
            <a:r>
              <a:rPr lang="en-US" altLang="en-US" dirty="0"/>
              <a:t>(</a:t>
            </a:r>
            <a:r>
              <a:rPr lang="en-US" dirty="0"/>
              <a:t>FS_AMD</a:t>
            </a:r>
            <a:r>
              <a:rPr lang="en-US" altLang="en-US" dirty="0"/>
              <a:t>)</a:t>
            </a:r>
            <a:br>
              <a:rPr lang="en-US" altLang="en-US" dirty="0"/>
            </a:br>
            <a:r>
              <a:rPr lang="en-US" altLang="en-US" dirty="0"/>
              <a:t>- </a:t>
            </a:r>
            <a:r>
              <a:rPr lang="en-US" altLang="en-US" dirty="0">
                <a:solidFill>
                  <a:srgbClr val="33CC33"/>
                </a:solidFill>
              </a:rPr>
              <a:t>Complete !</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4154549768"/>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1030006</a:t>
                      </a:r>
                    </a:p>
                  </a:txBody>
                  <a:tcPr marL="9525" marR="9525" marT="9525" marB="0" anchor="b"/>
                </a:tc>
                <a:tc>
                  <a:txBody>
                    <a:bodyPr/>
                    <a:lstStyle/>
                    <a:p>
                      <a:pPr algn="l" fontAlgn="b"/>
                      <a:r>
                        <a:rPr lang="en-US" sz="1100" dirty="0">
                          <a:solidFill>
                            <a:schemeClr val="tx1"/>
                          </a:solidFill>
                        </a:rPr>
                        <a:t>Study on Advanced Media Delivery</a:t>
                      </a:r>
                    </a:p>
                  </a:txBody>
                  <a:tcPr marL="9525" marR="9525" marT="9525" marB="0" anchor="b"/>
                </a:tc>
                <a:tc>
                  <a:txBody>
                    <a:bodyPr/>
                    <a:lstStyle/>
                    <a:p>
                      <a:pPr algn="l" fontAlgn="b"/>
                      <a:r>
                        <a:rPr lang="en-US" sz="1100" dirty="0">
                          <a:solidFill>
                            <a:schemeClr val="tx1"/>
                          </a:solidFill>
                        </a:rPr>
                        <a:t>FS_AMD</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75%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SP-241011</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33CC33"/>
                          </a:solidFill>
                        </a:rPr>
                        <a:t>Complete !</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0" y="2254929"/>
            <a:ext cx="5448299"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Study the following topics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0" indent="0">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0" indent="0">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200" b="1" u="sng" dirty="0">
              <a:cs typeface="Arial" pitchFamily="34" charset="0"/>
            </a:endParaRPr>
          </a:p>
        </p:txBody>
      </p:sp>
      <p:graphicFrame>
        <p:nvGraphicFramePr>
          <p:cNvPr id="3" name="Table 2">
            <a:extLst>
              <a:ext uri="{FF2B5EF4-FFF2-40B4-BE49-F238E27FC236}">
                <a16:creationId xmlns:a16="http://schemas.microsoft.com/office/drawing/2014/main" id="{DB2D4B04-224A-9B8B-2259-E4CE8BEB362F}"/>
              </a:ext>
            </a:extLst>
          </p:cNvPr>
          <p:cNvGraphicFramePr>
            <a:graphicFrameLocks noGrp="1"/>
          </p:cNvGraphicFramePr>
          <p:nvPr>
            <p:extLst>
              <p:ext uri="{D42A27DB-BD31-4B8C-83A1-F6EECF244321}">
                <p14:modId xmlns:p14="http://schemas.microsoft.com/office/powerpoint/2010/main" val="226043717"/>
              </p:ext>
            </p:extLst>
          </p:nvPr>
        </p:nvGraphicFramePr>
        <p:xfrm>
          <a:off x="890071" y="2772722"/>
          <a:ext cx="4100570" cy="2057400"/>
        </p:xfrm>
        <a:graphic>
          <a:graphicData uri="http://schemas.openxmlformats.org/drawingml/2006/table">
            <a:tbl>
              <a:tblPr firstRow="1" bandRow="1">
                <a:tableStyleId>{5C22544A-7EE6-4342-B048-85BDC9FD1C3A}</a:tableStyleId>
              </a:tblPr>
              <a:tblGrid>
                <a:gridCol w="300962">
                  <a:extLst>
                    <a:ext uri="{9D8B030D-6E8A-4147-A177-3AD203B41FA5}">
                      <a16:colId xmlns:a16="http://schemas.microsoft.com/office/drawing/2014/main" val="197069885"/>
                    </a:ext>
                  </a:extLst>
                </a:gridCol>
                <a:gridCol w="3799608">
                  <a:extLst>
                    <a:ext uri="{9D8B030D-6E8A-4147-A177-3AD203B41FA5}">
                      <a16:colId xmlns:a16="http://schemas.microsoft.com/office/drawing/2014/main" val="944285760"/>
                    </a:ext>
                  </a:extLst>
                </a:gridCol>
              </a:tblGrid>
              <a:tr h="0">
                <a:tc>
                  <a:txBody>
                    <a:bodyPr/>
                    <a:lstStyle/>
                    <a:p>
                      <a:pPr marL="0" marR="0" hangingPunct="0">
                        <a:spcBef>
                          <a:spcPts val="0"/>
                        </a:spcBef>
                        <a:spcAft>
                          <a:spcPts val="0"/>
                        </a:spcAft>
                      </a:pPr>
                      <a:r>
                        <a:rPr lang="en-US" sz="900">
                          <a:effectLst/>
                        </a:rPr>
                        <a:t>0</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Specification Structure</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456951130"/>
                  </a:ext>
                </a:extLst>
              </a:tr>
              <a:tr h="0">
                <a:tc>
                  <a:txBody>
                    <a:bodyPr/>
                    <a:lstStyle/>
                    <a:p>
                      <a:pPr marL="0" marR="0" hangingPunct="0">
                        <a:spcBef>
                          <a:spcPts val="0"/>
                        </a:spcBef>
                        <a:spcAft>
                          <a:spcPts val="0"/>
                        </a:spcAft>
                      </a:pPr>
                      <a:r>
                        <a:rPr lang="en-US" sz="900">
                          <a:effectLst/>
                        </a:rPr>
                        <a:t>1</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Common Client Metadata</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783243804"/>
                  </a:ext>
                </a:extLst>
              </a:tr>
              <a:tr h="0">
                <a:tc>
                  <a:txBody>
                    <a:bodyPr/>
                    <a:lstStyle/>
                    <a:p>
                      <a:pPr marL="0" marR="0" hangingPunct="0">
                        <a:spcBef>
                          <a:spcPts val="0"/>
                        </a:spcBef>
                        <a:spcAft>
                          <a:spcPts val="0"/>
                        </a:spcAft>
                      </a:pPr>
                      <a:r>
                        <a:rPr lang="en-US" sz="900">
                          <a:effectLst/>
                        </a:rPr>
                        <a:t>2</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Common Server-and Network-Assisted Streaming.</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3620487525"/>
                  </a:ext>
                </a:extLst>
              </a:tr>
              <a:tr h="0">
                <a:tc>
                  <a:txBody>
                    <a:bodyPr/>
                    <a:lstStyle/>
                    <a:p>
                      <a:pPr marL="0" marR="0" hangingPunct="0">
                        <a:spcBef>
                          <a:spcPts val="0"/>
                        </a:spcBef>
                        <a:spcAft>
                          <a:spcPts val="0"/>
                        </a:spcAft>
                      </a:pPr>
                      <a:r>
                        <a:rPr lang="en-US" sz="900">
                          <a:effectLst/>
                        </a:rPr>
                        <a:t>3a</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Multi-CDN and Multi-Access Media Delivery.</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3697019072"/>
                  </a:ext>
                </a:extLst>
              </a:tr>
              <a:tr h="0">
                <a:tc>
                  <a:txBody>
                    <a:bodyPr/>
                    <a:lstStyle/>
                    <a:p>
                      <a:pPr marL="0" marR="0" hangingPunct="0">
                        <a:spcBef>
                          <a:spcPts val="0"/>
                        </a:spcBef>
                        <a:spcAft>
                          <a:spcPts val="0"/>
                        </a:spcAft>
                      </a:pPr>
                      <a:r>
                        <a:rPr lang="en-US" sz="900">
                          <a:effectLst/>
                        </a:rPr>
                        <a:t>3b</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Multi-Access with ATSSS</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892479990"/>
                  </a:ext>
                </a:extLst>
              </a:tr>
              <a:tr h="0">
                <a:tc>
                  <a:txBody>
                    <a:bodyPr/>
                    <a:lstStyle/>
                    <a:p>
                      <a:pPr marL="0" marR="0" hangingPunct="0">
                        <a:spcBef>
                          <a:spcPts val="0"/>
                        </a:spcBef>
                        <a:spcAft>
                          <a:spcPts val="0"/>
                        </a:spcAft>
                      </a:pPr>
                      <a:r>
                        <a:rPr lang="en-US" sz="900">
                          <a:effectLst/>
                        </a:rPr>
                        <a:t>4</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Modem Usage Optimized Media Streaming.</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536298022"/>
                  </a:ext>
                </a:extLst>
              </a:tr>
              <a:tr h="0">
                <a:tc>
                  <a:txBody>
                    <a:bodyPr/>
                    <a:lstStyle/>
                    <a:p>
                      <a:pPr marL="0" marR="0" hangingPunct="0">
                        <a:spcBef>
                          <a:spcPts val="0"/>
                        </a:spcBef>
                        <a:spcAft>
                          <a:spcPts val="0"/>
                        </a:spcAft>
                      </a:pPr>
                      <a:r>
                        <a:rPr lang="en-US" sz="900">
                          <a:effectLst/>
                        </a:rPr>
                        <a:t>5</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DRM and Conditional Access.</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49245851"/>
                  </a:ext>
                </a:extLst>
              </a:tr>
              <a:tr h="0">
                <a:tc>
                  <a:txBody>
                    <a:bodyPr/>
                    <a:lstStyle/>
                    <a:p>
                      <a:pPr marL="0" marR="0" hangingPunct="0">
                        <a:spcBef>
                          <a:spcPts val="0"/>
                        </a:spcBef>
                        <a:spcAft>
                          <a:spcPts val="0"/>
                        </a:spcAft>
                      </a:pPr>
                      <a:r>
                        <a:rPr lang="en-US" sz="900">
                          <a:effectLst/>
                        </a:rPr>
                        <a:t>6</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In-session Unicast Repair for MBS Object Distribution.</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654441616"/>
                  </a:ext>
                </a:extLst>
              </a:tr>
              <a:tr h="0">
                <a:tc>
                  <a:txBody>
                    <a:bodyPr/>
                    <a:lstStyle/>
                    <a:p>
                      <a:pPr marL="0" marR="0" hangingPunct="0">
                        <a:spcBef>
                          <a:spcPts val="0"/>
                        </a:spcBef>
                        <a:spcAft>
                          <a:spcPts val="0"/>
                        </a:spcAft>
                      </a:pPr>
                      <a:r>
                        <a:rPr lang="en-US" sz="900">
                          <a:effectLst/>
                        </a:rPr>
                        <a:t>7</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MBS User Service and Delivery Protocols for eMBMS.</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139261925"/>
                  </a:ext>
                </a:extLst>
              </a:tr>
              <a:tr h="0">
                <a:tc>
                  <a:txBody>
                    <a:bodyPr/>
                    <a:lstStyle/>
                    <a:p>
                      <a:pPr marL="0" marR="0" hangingPunct="0">
                        <a:spcBef>
                          <a:spcPts val="0"/>
                        </a:spcBef>
                        <a:spcAft>
                          <a:spcPts val="0"/>
                        </a:spcAft>
                      </a:pPr>
                      <a:r>
                        <a:rPr lang="en-US" sz="900">
                          <a:effectLst/>
                        </a:rPr>
                        <a:t>8</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Selected MBMS Functionalities not supported in MBS.</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1380296222"/>
                  </a:ext>
                </a:extLst>
              </a:tr>
              <a:tr h="0">
                <a:tc>
                  <a:txBody>
                    <a:bodyPr/>
                    <a:lstStyle/>
                    <a:p>
                      <a:pPr marL="0" marR="0" hangingPunct="0">
                        <a:spcBef>
                          <a:spcPts val="0"/>
                        </a:spcBef>
                        <a:spcAft>
                          <a:spcPts val="0"/>
                        </a:spcAft>
                      </a:pPr>
                      <a:r>
                        <a:rPr lang="en-US" sz="900">
                          <a:effectLst/>
                        </a:rPr>
                        <a:t>9</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dirty="0">
                          <a:effectLst/>
                        </a:rPr>
                        <a:t>DASH/HLS Interoperability.</a:t>
                      </a:r>
                      <a:endParaRPr lang="en-US"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4035805231"/>
                  </a:ext>
                </a:extLst>
              </a:tr>
              <a:tr h="0">
                <a:tc>
                  <a:txBody>
                    <a:bodyPr/>
                    <a:lstStyle/>
                    <a:p>
                      <a:pPr marL="0" marR="0" hangingPunct="0">
                        <a:spcBef>
                          <a:spcPts val="0"/>
                        </a:spcBef>
                        <a:spcAft>
                          <a:spcPts val="0"/>
                        </a:spcAft>
                      </a:pPr>
                      <a:r>
                        <a:rPr lang="en-US" sz="900">
                          <a:effectLst/>
                        </a:rPr>
                        <a:t>10</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Further harmonization of RTC and Streaming for Advanced Media Delivery.</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073142036"/>
                  </a:ext>
                </a:extLst>
              </a:tr>
              <a:tr h="0">
                <a:tc>
                  <a:txBody>
                    <a:bodyPr/>
                    <a:lstStyle/>
                    <a:p>
                      <a:pPr marL="0" marR="0" hangingPunct="0">
                        <a:spcBef>
                          <a:spcPts val="0"/>
                        </a:spcBef>
                        <a:spcAft>
                          <a:spcPts val="0"/>
                        </a:spcAft>
                      </a:pPr>
                      <a:r>
                        <a:rPr lang="en-US" sz="900">
                          <a:effectLst/>
                        </a:rPr>
                        <a:t>11</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Issues identified by Market Representation Partners.</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1045604430"/>
                  </a:ext>
                </a:extLst>
              </a:tr>
              <a:tr h="0">
                <a:tc>
                  <a:txBody>
                    <a:bodyPr/>
                    <a:lstStyle/>
                    <a:p>
                      <a:pPr marL="0" marR="0" hangingPunct="0">
                        <a:spcBef>
                          <a:spcPts val="0"/>
                        </a:spcBef>
                        <a:spcAft>
                          <a:spcPts val="0"/>
                        </a:spcAft>
                      </a:pPr>
                      <a:r>
                        <a:rPr lang="en-US" sz="900">
                          <a:effectLst/>
                        </a:rPr>
                        <a:t>12</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Improved QoS support</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892166873"/>
                  </a:ext>
                </a:extLst>
              </a:tr>
              <a:tr h="0">
                <a:tc>
                  <a:txBody>
                    <a:bodyPr/>
                    <a:lstStyle/>
                    <a:p>
                      <a:pPr marL="0" marR="0" hangingPunct="0">
                        <a:spcBef>
                          <a:spcPts val="0"/>
                        </a:spcBef>
                        <a:spcAft>
                          <a:spcPts val="0"/>
                        </a:spcAft>
                      </a:pPr>
                      <a:r>
                        <a:rPr lang="en-US" sz="900" dirty="0">
                          <a:effectLst/>
                        </a:rPr>
                        <a:t>13</a:t>
                      </a:r>
                      <a:endParaRPr lang="en-US"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dirty="0">
                          <a:effectLst/>
                        </a:rPr>
                        <a:t>Impacts and opportunities of QUIC for segmented content delivery</a:t>
                      </a:r>
                      <a:endParaRPr lang="en-US"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4222701424"/>
                  </a:ext>
                </a:extLst>
              </a:tr>
            </a:tbl>
          </a:graphicData>
        </a:graphic>
      </p:graphicFrame>
      <p:sp>
        <p:nvSpPr>
          <p:cNvPr id="4" name="Espace réservé du contenu 2">
            <a:extLst>
              <a:ext uri="{FF2B5EF4-FFF2-40B4-BE49-F238E27FC236}">
                <a16:creationId xmlns:a16="http://schemas.microsoft.com/office/drawing/2014/main" id="{FE559B1D-35CC-DDAD-B3ED-187A678D07F9}"/>
              </a:ext>
            </a:extLst>
          </p:cNvPr>
          <p:cNvSpPr txBox="1">
            <a:spLocks/>
          </p:cNvSpPr>
          <p:nvPr/>
        </p:nvSpPr>
        <p:spPr bwMode="auto">
          <a:xfrm>
            <a:off x="6440737" y="2297336"/>
            <a:ext cx="5213272" cy="4029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nSpc>
                <a:spcPct val="93000"/>
              </a:lnSpc>
              <a:spcBef>
                <a:spcPct val="15000"/>
              </a:spcBef>
              <a:spcAft>
                <a:spcPct val="15000"/>
              </a:spcAft>
              <a:buSzPct val="100000"/>
              <a:buFontTx/>
              <a:buNone/>
              <a:tabLst>
                <a:tab pos="285750" algn="l"/>
              </a:tabLst>
              <a:defRPr/>
            </a:pPr>
            <a:endParaRPr lang="en-GB" sz="1200" b="1" u="sng" kern="0"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Agreed integrated CRs for TR 26.802 and TR 26.804 with no immediate impacts to stage 2/3</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200" dirty="0">
                <a:solidFill>
                  <a:prstClr val="black"/>
                </a:solidFill>
                <a:ea typeface="宋体" panose="02010600030101010101" pitchFamily="2" charset="-122"/>
                <a:cs typeface="Arial" pitchFamily="34" charset="0"/>
              </a:rPr>
              <a:t>Study is complete</a:t>
            </a:r>
            <a:endParaRPr lang="en-GB" sz="1200" dirty="0">
              <a:cs typeface="Arial" pitchFamily="34" charset="0"/>
            </a:endParaRPr>
          </a:p>
          <a:p>
            <a:pPr marL="0" indent="0">
              <a:lnSpc>
                <a:spcPct val="93000"/>
              </a:lnSpc>
              <a:spcBef>
                <a:spcPct val="15000"/>
              </a:spcBef>
              <a:spcAft>
                <a:spcPct val="15000"/>
              </a:spcAft>
              <a:buSzPct val="100000"/>
              <a:buFontTx/>
              <a:buNone/>
              <a:tabLst>
                <a:tab pos="285750" algn="l"/>
              </a:tabLst>
              <a:defRPr/>
            </a:pPr>
            <a:endParaRPr lang="en-GB" sz="1200" b="1" u="sng" kern="0" dirty="0">
              <a:cs typeface="Arial" pitchFamily="34" charset="0"/>
            </a:endParaRPr>
          </a:p>
          <a:p>
            <a:pPr marL="0" indent="0">
              <a:lnSpc>
                <a:spcPct val="93000"/>
              </a:lnSpc>
              <a:spcBef>
                <a:spcPct val="15000"/>
              </a:spcBef>
              <a:spcAft>
                <a:spcPct val="15000"/>
              </a:spcAft>
              <a:buSzPct val="100000"/>
              <a:buFontTx/>
              <a:buNone/>
              <a:tabLst>
                <a:tab pos="285750" algn="l"/>
              </a:tabLst>
              <a:defRPr/>
            </a:pPr>
            <a:r>
              <a:rPr lang="en-GB" sz="1200" b="1" u="sng" kern="0" dirty="0">
                <a:cs typeface="Arial" pitchFamily="34" charset="0"/>
              </a:rPr>
              <a:t>Next steps</a:t>
            </a:r>
            <a:endParaRPr lang="en-US" sz="1200" b="1" u="sng" kern="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200" kern="0" dirty="0">
                <a:cs typeface="Arial" pitchFamily="34" charset="0"/>
              </a:rPr>
              <a:t>None</a:t>
            </a:r>
          </a:p>
          <a:p>
            <a:pPr>
              <a:lnSpc>
                <a:spcPct val="93000"/>
              </a:lnSpc>
              <a:spcBef>
                <a:spcPct val="15000"/>
              </a:spcBef>
              <a:spcAft>
                <a:spcPct val="15000"/>
              </a:spcAft>
              <a:buSzPct val="100000"/>
              <a:tabLst>
                <a:tab pos="285750" algn="l"/>
              </a:tabLst>
              <a:defRPr/>
            </a:pPr>
            <a:endParaRPr lang="en-GB" sz="1200" kern="0" dirty="0">
              <a:cs typeface="Arial" pitchFamily="34" charset="0"/>
            </a:endParaRPr>
          </a:p>
          <a:p>
            <a:pPr marL="287338" indent="-287338">
              <a:lnSpc>
                <a:spcPct val="93000"/>
              </a:lnSpc>
              <a:spcBef>
                <a:spcPct val="15000"/>
              </a:spcBef>
              <a:spcAft>
                <a:spcPct val="15000"/>
              </a:spcAft>
              <a:buSzPct val="100000"/>
              <a:buFontTx/>
              <a:buNone/>
              <a:tabLst>
                <a:tab pos="285750" algn="l"/>
              </a:tabLst>
              <a:defRPr/>
            </a:pPr>
            <a:endParaRPr lang="en-GB" sz="1200" b="1" u="sng" kern="0" dirty="0">
              <a:cs typeface="Arial" pitchFamily="34" charset="0"/>
            </a:endParaRPr>
          </a:p>
          <a:p>
            <a:pPr marL="287338" indent="-287338">
              <a:lnSpc>
                <a:spcPct val="93000"/>
              </a:lnSpc>
              <a:spcBef>
                <a:spcPct val="15000"/>
              </a:spcBef>
              <a:spcAft>
                <a:spcPct val="15000"/>
              </a:spcAft>
              <a:buSzPct val="100000"/>
              <a:buFontTx/>
              <a:buNone/>
              <a:tabLst>
                <a:tab pos="285750" algn="l"/>
              </a:tabLst>
              <a:defRPr/>
            </a:pPr>
            <a:endParaRPr lang="en-GB" sz="1200" b="1" u="sng" kern="0" dirty="0">
              <a:cs typeface="Arial" pitchFamily="34" charset="0"/>
            </a:endParaRPr>
          </a:p>
        </p:txBody>
      </p:sp>
      <p:graphicFrame>
        <p:nvGraphicFramePr>
          <p:cNvPr id="6" name="Table 5">
            <a:extLst>
              <a:ext uri="{FF2B5EF4-FFF2-40B4-BE49-F238E27FC236}">
                <a16:creationId xmlns:a16="http://schemas.microsoft.com/office/drawing/2014/main" id="{8C732627-8934-3147-7CAD-B64FC29773AA}"/>
              </a:ext>
            </a:extLst>
          </p:cNvPr>
          <p:cNvGraphicFramePr>
            <a:graphicFrameLocks noGrp="1"/>
          </p:cNvGraphicFramePr>
          <p:nvPr>
            <p:extLst>
              <p:ext uri="{D42A27DB-BD31-4B8C-83A1-F6EECF244321}">
                <p14:modId xmlns:p14="http://schemas.microsoft.com/office/powerpoint/2010/main" val="1173689178"/>
              </p:ext>
            </p:extLst>
          </p:nvPr>
        </p:nvGraphicFramePr>
        <p:xfrm>
          <a:off x="647700" y="5187436"/>
          <a:ext cx="9474202" cy="602243"/>
        </p:xfrm>
        <a:graphic>
          <a:graphicData uri="http://schemas.openxmlformats.org/drawingml/2006/table">
            <a:tbl>
              <a:tblPr/>
              <a:tblGrid>
                <a:gridCol w="609192">
                  <a:extLst>
                    <a:ext uri="{9D8B030D-6E8A-4147-A177-3AD203B41FA5}">
                      <a16:colId xmlns:a16="http://schemas.microsoft.com/office/drawing/2014/main" val="1716726221"/>
                    </a:ext>
                  </a:extLst>
                </a:gridCol>
                <a:gridCol w="2436767">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316493">
                <a:tc>
                  <a:txBody>
                    <a:bodyPr/>
                    <a:lstStyle/>
                    <a:p>
                      <a:pPr algn="ctr" fontAlgn="t"/>
                      <a:r>
                        <a:rPr lang="en-US" sz="900" b="1" i="0" u="none" strike="noStrike">
                          <a:solidFill>
                            <a:srgbClr val="FFFFFF"/>
                          </a:solidFill>
                          <a:effectLst/>
                          <a:latin typeface="Arial" panose="020B0604020202020204" pitchFamily="34" charset="0"/>
                        </a:rPr>
                        <a:t>TDoc</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85750">
                <a:tc>
                  <a:txBody>
                    <a:bodyPr/>
                    <a:lstStyle/>
                    <a:p>
                      <a:pPr algn="l" fontAlgn="t"/>
                      <a:r>
                        <a:rPr lang="en-US" sz="800" b="1" i="0" u="sng" strike="noStrike" dirty="0">
                          <a:solidFill>
                            <a:srgbClr val="0000FF"/>
                          </a:solidFill>
                          <a:effectLst/>
                          <a:latin typeface="Arial" panose="020B0604020202020204" pitchFamily="34" charset="0"/>
                          <a:hlinkClick r:id="rId4"/>
                        </a:rPr>
                        <a:t>SP-250136</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CR Pack on FS_AMD</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sng" strike="noStrike">
                          <a:solidFill>
                            <a:srgbClr val="0070C0"/>
                          </a:solidFill>
                          <a:effectLst/>
                          <a:latin typeface="Arial" panose="020B0604020202020204" pitchFamily="34" charset="0"/>
                        </a:rPr>
                        <a:t>CR pack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19.4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Rel-19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5"/>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759837622"/>
                  </a:ext>
                </a:extLst>
              </a:tr>
            </a:tbl>
          </a:graphicData>
        </a:graphic>
      </p:graphicFrame>
    </p:spTree>
    <p:extLst>
      <p:ext uri="{BB962C8B-B14F-4D97-AF65-F5344CB8AC3E}">
        <p14:creationId xmlns:p14="http://schemas.microsoft.com/office/powerpoint/2010/main" val="2046531324"/>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Beyond 2D Video</a:t>
            </a:r>
            <a:br>
              <a:rPr lang="en-US" dirty="0"/>
            </a:br>
            <a:r>
              <a:rPr lang="en-US" altLang="en-US" dirty="0"/>
              <a:t>(</a:t>
            </a:r>
            <a:r>
              <a:rPr lang="en-US" dirty="0"/>
              <a:t>FS_Beyond2D</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788743076"/>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Study on 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a:t>
                      </a:r>
                      <a:br>
                        <a:rPr lang="en-US" sz="1100" dirty="0">
                          <a:solidFill>
                            <a:schemeClr val="tx1"/>
                          </a:solidFill>
                        </a:rPr>
                      </a:br>
                      <a:r>
                        <a:rPr lang="en-US" sz="1100" dirty="0">
                          <a:solidFill>
                            <a:srgbClr val="FF0000"/>
                          </a:solidFill>
                        </a:rPr>
                        <a:t>-&gt; 9/9/2025</a:t>
                      </a:r>
                    </a:p>
                  </a:txBody>
                  <a:tcPr marL="9525" marR="9525" marT="9525" marB="0" anchor="b"/>
                </a:tc>
                <a:tc>
                  <a:txBody>
                    <a:bodyPr/>
                    <a:lstStyle/>
                    <a:p>
                      <a:pPr algn="r">
                        <a:lnSpc>
                          <a:spcPct val="107000"/>
                        </a:lnSpc>
                        <a:spcAft>
                          <a:spcPts val="800"/>
                        </a:spcAft>
                      </a:pPr>
                      <a:r>
                        <a:rPr lang="en-GB" sz="1100" dirty="0">
                          <a:solidFill>
                            <a:schemeClr val="tx1"/>
                          </a:solidFill>
                        </a:rPr>
                        <a:t>28%</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SP-240479</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50%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100" b="1" u="sng" dirty="0">
                <a:cs typeface="Arial" pitchFamily="34" charset="0"/>
              </a:rPr>
              <a:t>Purpose</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Identify and document beyond 2D formats, that are market-relevant</a:t>
            </a:r>
            <a:r>
              <a:rPr lang="en-GB" sz="1100" dirty="0">
                <a:effectLst/>
                <a:ea typeface="Times New Roman" panose="02020603050405020304" pitchFamily="18" charset="0"/>
              </a:rPr>
              <a:t> within the next years</a:t>
            </a:r>
            <a:r>
              <a:rPr lang="en-US" sz="1100" dirty="0">
                <a:effectLst/>
                <a:ea typeface="Times New Roman" panose="02020603050405020304" pitchFamily="18" charset="0"/>
              </a:rPr>
              <a:t>, generated from established and emerging capturing systems </a:t>
            </a:r>
            <a:r>
              <a:rPr lang="en-GB" sz="1100" dirty="0">
                <a:effectLst/>
                <a:ea typeface="Times New Roman" panose="02020603050405020304" pitchFamily="18" charset="0"/>
              </a:rPr>
              <a:t>(including cameras for spatial video capturing)</a:t>
            </a:r>
            <a:r>
              <a:rPr lang="en-US" sz="1100" dirty="0">
                <a:effectLst/>
                <a:ea typeface="Times New Roman" panose="02020603050405020304" pitchFamily="18" charset="0"/>
              </a:rPr>
              <a:t>, contribution, and usable on display technologies</a:t>
            </a:r>
            <a:r>
              <a:rPr lang="en-GB" sz="1100" dirty="0">
                <a:effectLst/>
                <a:ea typeface="Times New Roman" panose="02020603050405020304" pitchFamily="18" charset="0"/>
              </a:rPr>
              <a:t> (smartphones, VR HMDs, AR glasses, autostereoscopic and </a:t>
            </a:r>
            <a:r>
              <a:rPr lang="en-GB" sz="1100" dirty="0" err="1">
                <a:effectLst/>
                <a:ea typeface="Times New Roman" panose="02020603050405020304" pitchFamily="18" charset="0"/>
              </a:rPr>
              <a:t>multiscopic</a:t>
            </a:r>
            <a:r>
              <a:rPr lang="en-GB" sz="1100" dirty="0">
                <a:effectLst/>
                <a:ea typeface="Times New Roman" panose="02020603050405020304" pitchFamily="18" charset="0"/>
              </a:rPr>
              <a:t> displays)</a:t>
            </a:r>
            <a:r>
              <a:rPr lang="en-US" sz="1100" dirty="0">
                <a:effectLst/>
                <a:ea typeface="Times New Roman" panose="02020603050405020304" pitchFamily="18" charset="0"/>
              </a:rPr>
              <a:t>. Establish and document a set of beyond 2D video end-to-end reference scenarios; Define concrete evaluation framework per scenario; </a:t>
            </a:r>
            <a:r>
              <a:rPr lang="en-GB" sz="1100" dirty="0">
                <a:effectLst/>
                <a:ea typeface="Times New Roman" panose="02020603050405020304" pitchFamily="18" charset="0"/>
              </a:rPr>
              <a:t>Identify potential areas for normative work as the next phase and communicate with other 3GPP WGs regarding</a:t>
            </a:r>
            <a:r>
              <a:rPr lang="en-US" sz="1100" dirty="0">
                <a:effectLst/>
                <a:ea typeface="SimSun" panose="02010600030101010101" pitchFamily="2" charset="-122"/>
              </a:rPr>
              <a:t> r</a:t>
            </a:r>
            <a:r>
              <a:rPr lang="en-GB" sz="1100" dirty="0" err="1">
                <a:effectLst/>
                <a:ea typeface="Times New Roman" panose="02020603050405020304" pitchFamily="18" charset="0"/>
              </a:rPr>
              <a:t>elevant</a:t>
            </a:r>
            <a:r>
              <a:rPr lang="en-GB" sz="1100" dirty="0">
                <a:effectLst/>
                <a:ea typeface="Times New Roman" panose="02020603050405020304" pitchFamily="18" charset="0"/>
              </a:rPr>
              <a:t> aspects related to the study to the extent needed.</a:t>
            </a:r>
          </a:p>
          <a:p>
            <a:pPr marL="0" indent="0">
              <a:lnSpc>
                <a:spcPct val="93000"/>
              </a:lnSpc>
              <a:spcBef>
                <a:spcPct val="15000"/>
              </a:spcBef>
              <a:spcAft>
                <a:spcPct val="15000"/>
              </a:spcAft>
              <a:buSzPct val="100000"/>
              <a:buNone/>
              <a:tabLst>
                <a:tab pos="285750" algn="l"/>
              </a:tabLst>
              <a:defRPr/>
            </a:pPr>
            <a:r>
              <a:rPr lang="en-GB" sz="1100" b="1" u="sng" dirty="0">
                <a:cs typeface="Arial" pitchFamily="34" charset="0"/>
              </a:rPr>
              <a:t>Progress in the last quarter</a:t>
            </a:r>
            <a:endParaRPr lang="en-US" altLang="zh-CN" sz="11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TR 26.956 progressed to version 0.3.0</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Agreed some general improvements of the TR.</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Agreed changes related to dynamic mesh, including test sequences and quality criteria.</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On Stereoscopic Video, agreed test sequences and performance metrics for the evaluation.</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On multi view, the scenarios on Multiview + depth content are refined</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On point clouds, reviewed and agreed some test sequences description, and some updates on test conditions.</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On other formats, 3D Gaussian spats are now better described as part of future formats.</a:t>
            </a:r>
          </a:p>
          <a:p>
            <a:pPr marL="0" lvl="0" indent="0" fontAlgn="base">
              <a:lnSpc>
                <a:spcPct val="93000"/>
              </a:lnSpc>
              <a:spcBef>
                <a:spcPct val="15000"/>
              </a:spcBef>
              <a:spcAft>
                <a:spcPct val="15000"/>
              </a:spcAft>
              <a:buSzPct val="100000"/>
              <a:buNone/>
              <a:tabLst>
                <a:tab pos="285750" algn="l"/>
              </a:tabLst>
              <a:defRPr/>
            </a:pPr>
            <a:r>
              <a:rPr lang="en-GB" sz="11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100" dirty="0">
                <a:solidFill>
                  <a:prstClr val="black"/>
                </a:solidFill>
                <a:ea typeface="宋体" panose="02010600030101010101" pitchFamily="2" charset="-122"/>
                <a:cs typeface="Arial" pitchFamily="34" charset="0"/>
              </a:rPr>
              <a:t>Complete work on evaluation and documentation</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100" dirty="0">
                <a:solidFill>
                  <a:prstClr val="black"/>
                </a:solidFill>
                <a:ea typeface="宋体" panose="02010600030101010101" pitchFamily="2" charset="-122"/>
                <a:cs typeface="Arial" pitchFamily="34" charset="0"/>
              </a:rPr>
              <a:t>Identify potential related normative work and conclusions.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100" dirty="0">
                <a:solidFill>
                  <a:prstClr val="black"/>
                </a:solidFill>
                <a:ea typeface="宋体" panose="02010600030101010101" pitchFamily="2" charset="-122"/>
                <a:cs typeface="Arial" pitchFamily="34" charset="0"/>
              </a:rPr>
              <a:t>Agree on TR 26.956 to be sent to SA plenary for information</a:t>
            </a:r>
            <a:endParaRPr lang="en-US" sz="1100" dirty="0">
              <a:effectLst/>
              <a:ea typeface="SimSun" panose="02010600030101010101" pitchFamily="2" charset="-122"/>
            </a:endParaRPr>
          </a:p>
        </p:txBody>
      </p:sp>
    </p:spTree>
    <p:extLst>
      <p:ext uri="{BB962C8B-B14F-4D97-AF65-F5344CB8AC3E}">
        <p14:creationId xmlns:p14="http://schemas.microsoft.com/office/powerpoint/2010/main" val="442270582"/>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Audio Codec APIs</a:t>
            </a:r>
            <a:br>
              <a:rPr lang="en-US" dirty="0"/>
            </a:br>
            <a:r>
              <a:rPr lang="en-US" altLang="en-US" dirty="0"/>
              <a:t>(</a:t>
            </a:r>
            <a:r>
              <a:rPr lang="en-US" dirty="0"/>
              <a:t>FS_ACAPI</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02690929"/>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Study on 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20%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SP-240480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indent="0">
              <a:spcBef>
                <a:spcPts val="0"/>
              </a:spcBef>
              <a:spcAft>
                <a:spcPts val="0"/>
              </a:spcAft>
              <a:buNone/>
            </a:pPr>
            <a:r>
              <a:rPr lang="en-GB" sz="1400" dirty="0">
                <a:effectLst/>
                <a:ea typeface="Times New Roman" panose="02020603050405020304" pitchFamily="18" charset="0"/>
              </a:rPr>
              <a:t>The overall objective of this study item is to study APIs to provide support for 3GPP's speech and audio codecs in TS 26.114 and TS 26.117 for enhanced Web-based applications over 3GPP networks.</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US" altLang="zh-CN" sz="14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Updates to the draft TR 26.858 were agreed with information on WebRTC libraries and RTP Transport</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TR 26.858 was progressed to v0.3.1</a:t>
            </a:r>
          </a:p>
          <a:p>
            <a:pPr>
              <a:lnSpc>
                <a:spcPct val="93000"/>
              </a:lnSpc>
              <a:spcBef>
                <a:spcPct val="15000"/>
              </a:spcBef>
              <a:spcAft>
                <a:spcPct val="15000"/>
              </a:spcAft>
              <a:buSzPct val="100000"/>
              <a:tabLst>
                <a:tab pos="285750" algn="l"/>
              </a:tabLst>
              <a:defRPr/>
            </a:pPr>
            <a:endParaRPr lang="en-US" sz="1400" dirty="0">
              <a:effectLst/>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a:lnSpc>
                <a:spcPct val="93000"/>
              </a:lnSpc>
              <a:spcBef>
                <a:spcPct val="15000"/>
              </a:spcBef>
              <a:spcAft>
                <a:spcPct val="15000"/>
              </a:spcAft>
              <a:buSzPct val="100000"/>
              <a:tabLst>
                <a:tab pos="285750" algn="l"/>
              </a:tabLst>
              <a:defRPr/>
            </a:pPr>
            <a:r>
              <a:rPr lang="en-US" altLang="zh-CN" sz="1400" dirty="0">
                <a:solidFill>
                  <a:prstClr val="black"/>
                </a:solidFill>
                <a:ea typeface="宋体" panose="02010600030101010101" pitchFamily="2" charset="-122"/>
                <a:cs typeface="Arial" pitchFamily="34" charset="0"/>
              </a:rPr>
              <a:t>Complete TR to be presented for approval to TSG SA</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Provide recommendations for interfaces and adapters to WebRTC and </a:t>
            </a:r>
            <a:r>
              <a:rPr lang="en-US" altLang="zh-CN" sz="1400" dirty="0" err="1">
                <a:solidFill>
                  <a:prstClr val="black"/>
                </a:solidFill>
                <a:ea typeface="宋体" panose="02010600030101010101" pitchFamily="2" charset="-122"/>
                <a:cs typeface="Arial" pitchFamily="34" charset="0"/>
              </a:rPr>
              <a:t>WebCodec</a:t>
            </a:r>
            <a:r>
              <a:rPr lang="en-US" altLang="zh-CN" sz="1400" dirty="0">
                <a:solidFill>
                  <a:prstClr val="black"/>
                </a:solidFill>
                <a:ea typeface="宋体" panose="02010600030101010101" pitchFamily="2" charset="-122"/>
                <a:cs typeface="Arial" pitchFamily="34" charset="0"/>
              </a:rPr>
              <a:t>.</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Provide recommendations for potential normative work in 3GPP and/or other organizations, for example W3C and IETF.</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400" dirty="0">
              <a:effectLst/>
              <a:ea typeface="Times New Roman" panose="02020603050405020304" pitchFamily="18"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GB" sz="1400" dirty="0">
              <a:effectLst/>
              <a:ea typeface="Times New Roman" panose="02020603050405020304" pitchFamily="18" charset="0"/>
            </a:endParaRPr>
          </a:p>
          <a:p>
            <a:pPr marL="0" marR="0" indent="0">
              <a:spcBef>
                <a:spcPts val="0"/>
              </a:spcBef>
              <a:spcAft>
                <a:spcPts val="0"/>
              </a:spcAft>
              <a:buNone/>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400" dirty="0">
              <a:effectLst/>
              <a:ea typeface="SimSun" panose="02010600030101010101" pitchFamily="2" charset="-122"/>
            </a:endParaRPr>
          </a:p>
        </p:txBody>
      </p:sp>
    </p:spTree>
    <p:extLst>
      <p:ext uri="{BB962C8B-B14F-4D97-AF65-F5344CB8AC3E}">
        <p14:creationId xmlns:p14="http://schemas.microsoft.com/office/powerpoint/2010/main" val="3555150503"/>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b="0" dirty="0">
                <a:latin typeface="+mn-lt"/>
              </a:rPr>
              <a:t>Study on Haptics in 5G Media Services</a:t>
            </a:r>
            <a:br>
              <a:rPr lang="en-US" dirty="0"/>
            </a:br>
            <a:r>
              <a:rPr lang="en-US" altLang="en-US" dirty="0"/>
              <a:t>(</a:t>
            </a:r>
            <a:r>
              <a:rPr lang="en-US" dirty="0" err="1"/>
              <a:t>FS_HapticsMedia</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4188693300"/>
              </p:ext>
            </p:extLst>
          </p:nvPr>
        </p:nvGraphicFramePr>
        <p:xfrm>
          <a:off x="647700" y="1454150"/>
          <a:ext cx="10084901" cy="795408"/>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201688">
                  <a:extLst>
                    <a:ext uri="{9D8B030D-6E8A-4147-A177-3AD203B41FA5}">
                      <a16:colId xmlns:a16="http://schemas.microsoft.com/office/drawing/2014/main" val="545303104"/>
                    </a:ext>
                  </a:extLst>
                </a:gridCol>
                <a:gridCol w="700877">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765377">
                  <a:extLst>
                    <a:ext uri="{9D8B030D-6E8A-4147-A177-3AD203B41FA5}">
                      <a16:colId xmlns:a16="http://schemas.microsoft.com/office/drawing/2014/main" val="2623286339"/>
                    </a:ext>
                  </a:extLst>
                </a:gridCol>
                <a:gridCol w="520751">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1040020</a:t>
                      </a:r>
                    </a:p>
                  </a:txBody>
                  <a:tcPr marL="9525" marR="9525" marT="9525" marB="0" anchor="b"/>
                </a:tc>
                <a:tc>
                  <a:txBody>
                    <a:bodyPr/>
                    <a:lstStyle/>
                    <a:p>
                      <a:pPr algn="l" fontAlgn="b"/>
                      <a:r>
                        <a:rPr lang="en-US" sz="1100" b="0" dirty="0">
                          <a:latin typeface="+mn-lt"/>
                        </a:rPr>
                        <a:t>Study on Haptics in 5G Media Services</a:t>
                      </a:r>
                    </a:p>
                  </a:txBody>
                  <a:tcPr marL="9525" marR="9525" marT="9525" marB="0" anchor="b"/>
                </a:tc>
                <a:tc>
                  <a:txBody>
                    <a:bodyPr/>
                    <a:lstStyle/>
                    <a:p>
                      <a:pPr algn="l" fontAlgn="b"/>
                      <a:r>
                        <a:rPr lang="en-US" sz="1100" b="0" dirty="0" err="1">
                          <a:solidFill>
                            <a:schemeClr val="tx1"/>
                          </a:solidFill>
                          <a:latin typeface="+mn-lt"/>
                        </a:rPr>
                        <a:t>FS_HapticsMedia</a:t>
                      </a:r>
                      <a:endParaRPr lang="en-US" sz="1100" b="0" dirty="0">
                        <a:solidFill>
                          <a:schemeClr val="tx1"/>
                        </a:solidFill>
                        <a:latin typeface="+mn-lt"/>
                      </a:endParaRPr>
                    </a:p>
                  </a:txBody>
                  <a:tcPr marL="9525" marR="9525" marT="9525" marB="0" anchor="b"/>
                </a:tc>
                <a:tc>
                  <a:txBody>
                    <a:bodyPr/>
                    <a:lstStyle/>
                    <a:p>
                      <a:pPr algn="r" fontAlgn="b"/>
                      <a:r>
                        <a:rPr lang="en-US" sz="1100" b="0" dirty="0">
                          <a:solidFill>
                            <a:schemeClr val="tx1"/>
                          </a:solidFill>
                          <a:latin typeface="+mn-lt"/>
                        </a:rPr>
                        <a:t>3/3/2025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60%</a:t>
                      </a:r>
                    </a:p>
                  </a:txBody>
                  <a:tcPr marL="36001" marR="36001" marT="0" marB="0" anchor="b"/>
                </a:tc>
                <a:tc>
                  <a:txBody>
                    <a:bodyPr/>
                    <a:lstStyle/>
                    <a:p>
                      <a:pPr marL="0" marR="0" lvl="0" indent="0" algn="r" defTabSz="914400" rtl="0" eaLnBrk="1" fontAlgn="t" latinLnBrk="0" hangingPunct="1">
                        <a:lnSpc>
                          <a:spcPct val="100000"/>
                        </a:lnSpc>
                        <a:spcBef>
                          <a:spcPts val="0"/>
                        </a:spcBef>
                        <a:spcAft>
                          <a:spcPts val="0"/>
                        </a:spcAft>
                        <a:buClrTx/>
                        <a:buSzTx/>
                        <a:buFontTx/>
                        <a:buNone/>
                        <a:tabLst/>
                        <a:defRPr/>
                      </a:pPr>
                      <a:r>
                        <a:rPr lang="en-US" sz="1100" b="0" i="0" u="sng" strike="noStrike" dirty="0">
                          <a:solidFill>
                            <a:srgbClr val="0000FF"/>
                          </a:solidFill>
                          <a:effectLst/>
                          <a:latin typeface="+mn-lt"/>
                          <a:hlinkClick r:id="rId2"/>
                        </a:rPr>
                        <a:t>SP-241121</a:t>
                      </a:r>
                      <a:r>
                        <a:rPr lang="en-US" sz="1100" b="0" i="0" u="sng" strike="noStrike" dirty="0">
                          <a:solidFill>
                            <a:srgbClr val="0000FF"/>
                          </a:solidFill>
                          <a:effectLst/>
                          <a:latin typeface="+mn-lt"/>
                        </a:rPr>
                        <a:t> </a:t>
                      </a:r>
                    </a:p>
                  </a:txBody>
                  <a:tcPr marL="0" marR="0" marT="0" marB="0"/>
                </a:tc>
                <a:tc>
                  <a:txBody>
                    <a:bodyPr/>
                    <a:lstStyle/>
                    <a:p>
                      <a:pPr algn="r">
                        <a:lnSpc>
                          <a:spcPct val="107000"/>
                        </a:lnSpc>
                        <a:spcAft>
                          <a:spcPts val="800"/>
                        </a:spcAft>
                      </a:pPr>
                      <a:r>
                        <a:rPr lang="en-GB" sz="1100" b="0" dirty="0">
                          <a:solidFill>
                            <a:srgbClr val="FF0000"/>
                          </a:solidFill>
                          <a:latin typeface="+mn-lt"/>
                        </a:rPr>
                        <a:t>100%</a:t>
                      </a:r>
                    </a:p>
                  </a:txBody>
                  <a:tcPr marL="36001" marR="36001" marT="0" marB="0" anchor="b"/>
                </a:tc>
                <a:tc>
                  <a:txBody>
                    <a:bodyPr/>
                    <a:lstStyle/>
                    <a:p>
                      <a:pPr algn="r">
                        <a:lnSpc>
                          <a:spcPct val="107000"/>
                        </a:lnSpc>
                        <a:spcAft>
                          <a:spcPts val="800"/>
                        </a:spcAft>
                      </a:pPr>
                      <a:r>
                        <a:rPr lang="en-GB" sz="1100" b="0" dirty="0">
                          <a:solidFill>
                            <a:srgbClr val="33CC33"/>
                          </a:solidFill>
                          <a:latin typeface="+mn-lt"/>
                        </a:rPr>
                        <a:t>Complete !</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543503"/>
            <a:ext cx="11068050" cy="3741412"/>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 (updated)</a:t>
            </a:r>
          </a:p>
          <a:p>
            <a:pPr marL="0" marR="0">
              <a:spcBef>
                <a:spcPts val="0"/>
              </a:spcBef>
              <a:spcAft>
                <a:spcPts val="900"/>
              </a:spcAft>
            </a:pPr>
            <a:r>
              <a:rPr lang="en-US" sz="1200" dirty="0">
                <a:effectLst/>
                <a:ea typeface="Times New Roman" panose="02020603050405020304" pitchFamily="18" charset="0"/>
              </a:rPr>
              <a:t>The study aims to investigate and identify the integration of haptics media in 3GPP communication and streaming services, including the identification of haptics input and representation formats, potential compression formats of haptics media, the integration into delivery systems, as well as </a:t>
            </a:r>
            <a:r>
              <a:rPr lang="en-US" sz="1200" dirty="0" err="1">
                <a:effectLst/>
                <a:ea typeface="Times New Roman" panose="02020603050405020304" pitchFamily="18" charset="0"/>
              </a:rPr>
              <a:t>QoE</a:t>
            </a:r>
            <a:r>
              <a:rPr lang="en-US" sz="1200" dirty="0">
                <a:effectLst/>
                <a:ea typeface="Times New Roman" panose="02020603050405020304" pitchFamily="18" charset="0"/>
              </a:rPr>
              <a:t> aspects. </a:t>
            </a:r>
          </a:p>
          <a:p>
            <a:pPr marL="0" marR="0" indent="0">
              <a:spcBef>
                <a:spcPts val="0"/>
              </a:spcBef>
              <a:spcAft>
                <a:spcPts val="900"/>
              </a:spcAft>
              <a:buNone/>
            </a:pPr>
            <a:r>
              <a:rPr lang="en-GB" sz="1200" b="1" u="sng" dirty="0">
                <a:cs typeface="Arial" pitchFamily="34" charset="0"/>
              </a:rPr>
              <a:t>Progress in the last quarter</a:t>
            </a:r>
            <a:endParaRPr lang="en-US" altLang="zh-CN" sz="12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Agreed on new </a:t>
            </a:r>
            <a:r>
              <a:rPr lang="en-US" sz="1200" dirty="0" err="1">
                <a:effectLst/>
                <a:ea typeface="Times New Roman" panose="02020603050405020304" pitchFamily="18" charset="0"/>
              </a:rPr>
              <a:t>pCRs</a:t>
            </a:r>
            <a:r>
              <a:rPr lang="en-US" sz="1200" dirty="0">
                <a:effectLst/>
                <a:ea typeface="Times New Roman" panose="02020603050405020304" pitchFamily="18" charset="0"/>
              </a:rPr>
              <a:t> and agreed to TR 26.854 with analysis and conclusions to close the study</a:t>
            </a:r>
          </a:p>
          <a:p>
            <a:pPr>
              <a:lnSpc>
                <a:spcPct val="93000"/>
              </a:lnSpc>
              <a:spcBef>
                <a:spcPct val="15000"/>
              </a:spcBef>
              <a:spcAft>
                <a:spcPct val="15000"/>
              </a:spcAft>
              <a:buSzPct val="100000"/>
              <a:tabLst>
                <a:tab pos="285750" algn="l"/>
              </a:tabLst>
              <a:defRPr/>
            </a:pPr>
            <a:endParaRPr lang="en-US" sz="1200" dirty="0">
              <a:effectLst/>
              <a:ea typeface="Times New Roman" panose="02020603050405020304" pitchFamily="18" charset="0"/>
            </a:endParaRPr>
          </a:p>
          <a:p>
            <a:pPr>
              <a:lnSpc>
                <a:spcPct val="93000"/>
              </a:lnSpc>
              <a:spcBef>
                <a:spcPct val="15000"/>
              </a:spcBef>
              <a:spcAft>
                <a:spcPct val="15000"/>
              </a:spcAft>
              <a:buSzPct val="100000"/>
              <a:tabLst>
                <a:tab pos="285750" algn="l"/>
              </a:tabLst>
              <a:defRPr/>
            </a:pPr>
            <a:endParaRPr lang="en-US" sz="1200" dirty="0">
              <a:ea typeface="Times New Roman" panose="02020603050405020304" pitchFamily="18" charset="0"/>
            </a:endParaRPr>
          </a:p>
          <a:p>
            <a:pPr>
              <a:lnSpc>
                <a:spcPct val="93000"/>
              </a:lnSpc>
              <a:spcBef>
                <a:spcPct val="15000"/>
              </a:spcBef>
              <a:spcAft>
                <a:spcPct val="15000"/>
              </a:spcAft>
              <a:buSzPct val="100000"/>
              <a:tabLst>
                <a:tab pos="285750" algn="l"/>
              </a:tabLst>
              <a:defRPr/>
            </a:pPr>
            <a:endParaRPr lang="en-US" sz="1200" dirty="0">
              <a:effectLst/>
              <a:ea typeface="Times New Roman" panose="02020603050405020304" pitchFamily="18" charset="0"/>
            </a:endParaRPr>
          </a:p>
          <a:p>
            <a:pPr>
              <a:lnSpc>
                <a:spcPct val="93000"/>
              </a:lnSpc>
              <a:spcBef>
                <a:spcPct val="15000"/>
              </a:spcBef>
              <a:spcAft>
                <a:spcPct val="15000"/>
              </a:spcAft>
              <a:buSzPct val="100000"/>
              <a:tabLst>
                <a:tab pos="285750" algn="l"/>
              </a:tabLst>
              <a:defRPr/>
            </a:pPr>
            <a:endParaRPr lang="en-US" sz="1200" dirty="0">
              <a:ea typeface="Times New Roman" panose="02020603050405020304" pitchFamily="18" charset="0"/>
            </a:endParaRPr>
          </a:p>
          <a:p>
            <a:pPr>
              <a:lnSpc>
                <a:spcPct val="93000"/>
              </a:lnSpc>
              <a:spcBef>
                <a:spcPct val="15000"/>
              </a:spcBef>
              <a:spcAft>
                <a:spcPct val="15000"/>
              </a:spcAft>
              <a:buSzPct val="100000"/>
              <a:tabLst>
                <a:tab pos="285750" algn="l"/>
              </a:tabLst>
              <a:defRPr/>
            </a:pPr>
            <a:endParaRPr lang="en-US" sz="1200" dirty="0">
              <a:effectLst/>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200" dirty="0">
                <a:effectLst/>
                <a:ea typeface="Times New Roman" panose="02020603050405020304" pitchFamily="18" charset="0"/>
              </a:rPr>
              <a:t>None</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GB" sz="1200" dirty="0">
              <a:effectLst/>
              <a:ea typeface="Times New Roman" panose="02020603050405020304" pitchFamily="18" charset="0"/>
            </a:endParaRPr>
          </a:p>
          <a:p>
            <a:pPr marL="0" marR="0" indent="0">
              <a:spcBef>
                <a:spcPts val="0"/>
              </a:spcBef>
              <a:spcAft>
                <a:spcPts val="0"/>
              </a:spcAft>
              <a:buNone/>
            </a:pPr>
            <a:endParaRPr lang="en-US" sz="1200" dirty="0">
              <a:effectLst/>
              <a:ea typeface="Times New Roman" panose="02020603050405020304" pitchFamily="18" charset="0"/>
            </a:endParaRPr>
          </a:p>
          <a:p>
            <a:pPr>
              <a:spcBef>
                <a:spcPts val="0"/>
              </a:spcBef>
              <a:spcAft>
                <a:spcPts val="0"/>
              </a:spcAft>
              <a:buFont typeface="Symbol" panose="05050102010706020507" pitchFamily="18" charset="2"/>
              <a:buChar char=""/>
            </a:pPr>
            <a:endParaRPr lang="en-US" sz="1200" dirty="0">
              <a:effectLst/>
              <a:ea typeface="Times New Roman" panose="02020603050405020304" pitchFamily="18" charset="0"/>
            </a:endParaRPr>
          </a:p>
          <a:p>
            <a:pPr marL="400050" lvl="1" indent="0">
              <a:spcBef>
                <a:spcPts val="0"/>
              </a:spcBef>
              <a:spcAft>
                <a:spcPts val="0"/>
              </a:spcAft>
              <a:buNone/>
            </a:pPr>
            <a:endParaRPr lang="en-GB" sz="1200" dirty="0">
              <a:effectLst/>
              <a:ea typeface="Times New Roman" panose="02020603050405020304" pitchFamily="18" charset="0"/>
            </a:endParaRPr>
          </a:p>
          <a:p>
            <a:pPr marL="0" marR="0" indent="0">
              <a:spcBef>
                <a:spcPts val="0"/>
              </a:spcBef>
              <a:spcAft>
                <a:spcPts val="0"/>
              </a:spcAft>
              <a:buNone/>
            </a:pPr>
            <a:endParaRPr lang="en-US" sz="12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200" dirty="0">
              <a:effectLst/>
              <a:ea typeface="SimSun" panose="02010600030101010101" pitchFamily="2" charset="-122"/>
            </a:endParaRPr>
          </a:p>
        </p:txBody>
      </p:sp>
      <p:graphicFrame>
        <p:nvGraphicFramePr>
          <p:cNvPr id="3" name="Table 2">
            <a:extLst>
              <a:ext uri="{FF2B5EF4-FFF2-40B4-BE49-F238E27FC236}">
                <a16:creationId xmlns:a16="http://schemas.microsoft.com/office/drawing/2014/main" id="{CD0457B7-5FD2-F1E6-D62E-07553A990B5D}"/>
              </a:ext>
            </a:extLst>
          </p:cNvPr>
          <p:cNvGraphicFramePr>
            <a:graphicFrameLocks noGrp="1"/>
          </p:cNvGraphicFramePr>
          <p:nvPr>
            <p:extLst>
              <p:ext uri="{D42A27DB-BD31-4B8C-83A1-F6EECF244321}">
                <p14:modId xmlns:p14="http://schemas.microsoft.com/office/powerpoint/2010/main" val="372542606"/>
              </p:ext>
            </p:extLst>
          </p:nvPr>
        </p:nvGraphicFramePr>
        <p:xfrm>
          <a:off x="647700" y="3970212"/>
          <a:ext cx="9474202" cy="602243"/>
        </p:xfrm>
        <a:graphic>
          <a:graphicData uri="http://schemas.openxmlformats.org/drawingml/2006/table">
            <a:tbl>
              <a:tblPr/>
              <a:tblGrid>
                <a:gridCol w="609192">
                  <a:extLst>
                    <a:ext uri="{9D8B030D-6E8A-4147-A177-3AD203B41FA5}">
                      <a16:colId xmlns:a16="http://schemas.microsoft.com/office/drawing/2014/main" val="1716726221"/>
                    </a:ext>
                  </a:extLst>
                </a:gridCol>
                <a:gridCol w="2436767">
                  <a:extLst>
                    <a:ext uri="{9D8B030D-6E8A-4147-A177-3AD203B41FA5}">
                      <a16:colId xmlns:a16="http://schemas.microsoft.com/office/drawing/2014/main" val="2617071561"/>
                    </a:ext>
                  </a:extLst>
                </a:gridCol>
                <a:gridCol w="939171">
                  <a:extLst>
                    <a:ext uri="{9D8B030D-6E8A-4147-A177-3AD203B41FA5}">
                      <a16:colId xmlns:a16="http://schemas.microsoft.com/office/drawing/2014/main" val="1359689012"/>
                    </a:ext>
                  </a:extLst>
                </a:gridCol>
                <a:gridCol w="1056567">
                  <a:extLst>
                    <a:ext uri="{9D8B030D-6E8A-4147-A177-3AD203B41FA5}">
                      <a16:colId xmlns:a16="http://schemas.microsoft.com/office/drawing/2014/main" val="1425613435"/>
                    </a:ext>
                  </a:extLst>
                </a:gridCol>
                <a:gridCol w="1056567">
                  <a:extLst>
                    <a:ext uri="{9D8B030D-6E8A-4147-A177-3AD203B41FA5}">
                      <a16:colId xmlns:a16="http://schemas.microsoft.com/office/drawing/2014/main" val="3834804784"/>
                    </a:ext>
                  </a:extLst>
                </a:gridCol>
                <a:gridCol w="901096">
                  <a:extLst>
                    <a:ext uri="{9D8B030D-6E8A-4147-A177-3AD203B41FA5}">
                      <a16:colId xmlns:a16="http://schemas.microsoft.com/office/drawing/2014/main" val="3878458141"/>
                    </a:ext>
                  </a:extLst>
                </a:gridCol>
                <a:gridCol w="1637203">
                  <a:extLst>
                    <a:ext uri="{9D8B030D-6E8A-4147-A177-3AD203B41FA5}">
                      <a16:colId xmlns:a16="http://schemas.microsoft.com/office/drawing/2014/main" val="1835188596"/>
                    </a:ext>
                  </a:extLst>
                </a:gridCol>
                <a:gridCol w="837639">
                  <a:extLst>
                    <a:ext uri="{9D8B030D-6E8A-4147-A177-3AD203B41FA5}">
                      <a16:colId xmlns:a16="http://schemas.microsoft.com/office/drawing/2014/main" val="1582414319"/>
                    </a:ext>
                  </a:extLst>
                </a:gridCol>
              </a:tblGrid>
              <a:tr h="316493">
                <a:tc>
                  <a:txBody>
                    <a:bodyPr/>
                    <a:lstStyle/>
                    <a:p>
                      <a:pPr algn="ctr" fontAlgn="t"/>
                      <a:r>
                        <a:rPr lang="en-US" sz="900" b="1" i="0" u="none" strike="noStrike">
                          <a:solidFill>
                            <a:srgbClr val="FFFFFF"/>
                          </a:solidFill>
                          <a:effectLst/>
                          <a:latin typeface="Arial" panose="020B0604020202020204" pitchFamily="34" charset="0"/>
                        </a:rPr>
                        <a:t>TDoc</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For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3568159636"/>
                  </a:ext>
                </a:extLst>
              </a:tr>
              <a:tr h="285750">
                <a:tc>
                  <a:txBody>
                    <a:bodyPr/>
                    <a:lstStyle/>
                    <a:p>
                      <a:pPr algn="l" fontAlgn="t"/>
                      <a:r>
                        <a:rPr lang="en-US" sz="800" b="1" i="0" u="sng" strike="noStrike" dirty="0">
                          <a:solidFill>
                            <a:srgbClr val="0000FF"/>
                          </a:solidFill>
                          <a:effectLst/>
                          <a:latin typeface="Arial" panose="020B0604020202020204" pitchFamily="34" charset="0"/>
                          <a:hlinkClick r:id="rId4"/>
                        </a:rPr>
                        <a:t>SP-250282</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TR 26.854, v 2.0.0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draft TR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Action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6.7.4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Specifications for Approval / for Information and 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FBFBF"/>
                    </a:solidFill>
                  </a:tcPr>
                </a:tc>
                <a:tc>
                  <a:txBody>
                    <a:bodyPr/>
                    <a:lstStyle/>
                    <a:p>
                      <a:pPr algn="l" fontAlgn="t"/>
                      <a:r>
                        <a:rPr lang="en-US" sz="800" b="1" i="0" u="sng" strike="noStrike" dirty="0">
                          <a:solidFill>
                            <a:srgbClr val="0000FF"/>
                          </a:solidFill>
                          <a:effectLst/>
                          <a:latin typeface="Arial" panose="020B0604020202020204" pitchFamily="34" charset="0"/>
                          <a:hlinkClick r:id="rId5"/>
                        </a:rPr>
                        <a:t>Rel-19</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759837622"/>
                  </a:ext>
                </a:extLst>
              </a:tr>
            </a:tbl>
          </a:graphicData>
        </a:graphic>
      </p:graphicFrame>
    </p:spTree>
    <p:extLst>
      <p:ext uri="{BB962C8B-B14F-4D97-AF65-F5344CB8AC3E}">
        <p14:creationId xmlns:p14="http://schemas.microsoft.com/office/powerpoint/2010/main" val="163401529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dirty="0"/>
              <a:t>SA4 leadership and subgroups</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699" y="1454151"/>
            <a:ext cx="9177436" cy="4830763"/>
          </a:xfrm>
        </p:spPr>
        <p:txBody>
          <a:bodyPr/>
          <a:lstStyle/>
          <a:p>
            <a:pPr>
              <a:lnSpc>
                <a:spcPct val="90000"/>
              </a:lnSpc>
              <a:spcBef>
                <a:spcPts val="1800"/>
              </a:spcBef>
              <a:tabLst>
                <a:tab pos="2152650" algn="l"/>
                <a:tab pos="5118100" algn="l"/>
              </a:tabLst>
              <a:defRPr/>
            </a:pPr>
            <a:r>
              <a:rPr lang="fi-FI" sz="2000" kern="0" dirty="0"/>
              <a:t>SA4 officials:</a:t>
            </a:r>
          </a:p>
          <a:p>
            <a:pPr lvl="1">
              <a:lnSpc>
                <a:spcPct val="90000"/>
              </a:lnSpc>
              <a:spcBef>
                <a:spcPts val="400"/>
              </a:spcBef>
              <a:tabLst>
                <a:tab pos="2152650" algn="l"/>
                <a:tab pos="5118100" algn="l"/>
              </a:tabLst>
              <a:defRPr/>
            </a:pPr>
            <a:r>
              <a:rPr lang="fi-FI" sz="1600" kern="0" dirty="0"/>
              <a:t>Chair: </a:t>
            </a:r>
            <a:r>
              <a:rPr lang="en-GB" sz="1600" kern="0" dirty="0"/>
              <a:t>Frédéric Gabin (Dolby France SAS, ETSI)</a:t>
            </a:r>
            <a:endParaRPr lang="en-US" sz="1600" kern="0" dirty="0">
              <a:solidFill>
                <a:srgbClr val="FF0000"/>
              </a:solidFill>
            </a:endParaRPr>
          </a:p>
          <a:p>
            <a:pPr lvl="1">
              <a:lnSpc>
                <a:spcPct val="90000"/>
              </a:lnSpc>
              <a:spcBef>
                <a:spcPts val="400"/>
              </a:spcBef>
              <a:tabLst>
                <a:tab pos="2152650" algn="l"/>
                <a:tab pos="5118100" algn="l"/>
              </a:tabLst>
              <a:defRPr/>
            </a:pPr>
            <a:r>
              <a:rPr lang="fi-FI" sz="1600" kern="0" dirty="0"/>
              <a:t>Vice Chairs: </a:t>
            </a:r>
          </a:p>
          <a:p>
            <a:pPr lvl="2">
              <a:lnSpc>
                <a:spcPct val="90000"/>
              </a:lnSpc>
              <a:spcBef>
                <a:spcPts val="200"/>
              </a:spcBef>
              <a:tabLst>
                <a:tab pos="2152650" algn="l"/>
                <a:tab pos="5118100" algn="l"/>
              </a:tabLst>
              <a:defRPr/>
            </a:pPr>
            <a:r>
              <a:rPr lang="en-GB" sz="1400" dirty="0"/>
              <a:t>Gilles Teniou (Tencent, CCSA)</a:t>
            </a:r>
            <a:r>
              <a:rPr lang="en-GB" sz="1400" kern="0" dirty="0">
                <a:solidFill>
                  <a:srgbClr val="FF0000"/>
                </a:solidFill>
              </a:rPr>
              <a:t> </a:t>
            </a:r>
            <a:endParaRPr lang="en-GB" sz="1400" kern="0" dirty="0"/>
          </a:p>
          <a:p>
            <a:pPr lvl="2">
              <a:lnSpc>
                <a:spcPct val="90000"/>
              </a:lnSpc>
              <a:spcBef>
                <a:spcPts val="200"/>
              </a:spcBef>
              <a:tabLst>
                <a:tab pos="2152650" algn="l"/>
                <a:tab pos="5118100" algn="l"/>
              </a:tabLst>
              <a:defRPr/>
            </a:pPr>
            <a:r>
              <a:rPr lang="en-GB" sz="1400" dirty="0"/>
              <a:t>Jaeyeon Song (Samsung Electronics Co., Ltd, TTA)</a:t>
            </a:r>
          </a:p>
          <a:p>
            <a:pPr lvl="1">
              <a:lnSpc>
                <a:spcPct val="90000"/>
              </a:lnSpc>
              <a:spcBef>
                <a:spcPts val="400"/>
              </a:spcBef>
              <a:tabLst>
                <a:tab pos="2152650" algn="l"/>
                <a:tab pos="5118100" algn="l"/>
              </a:tabLst>
              <a:defRPr/>
            </a:pPr>
            <a:r>
              <a:rPr lang="fi-FI" sz="1600" kern="0" dirty="0"/>
              <a:t>Secretary: Andrijana Brekalo (MCC Support)</a:t>
            </a:r>
          </a:p>
          <a:p>
            <a:pPr>
              <a:lnSpc>
                <a:spcPct val="90000"/>
              </a:lnSpc>
              <a:spcBef>
                <a:spcPts val="1800"/>
              </a:spcBef>
              <a:spcAft>
                <a:spcPts val="0"/>
              </a:spcAft>
              <a:tabLst>
                <a:tab pos="2152650" algn="l"/>
                <a:tab pos="5118100" algn="l"/>
              </a:tabLst>
              <a:defRPr/>
            </a:pPr>
            <a:endParaRPr lang="fi-FI" sz="2000" kern="0" dirty="0"/>
          </a:p>
          <a:p>
            <a:pPr>
              <a:lnSpc>
                <a:spcPct val="90000"/>
              </a:lnSpc>
              <a:spcBef>
                <a:spcPts val="1800"/>
              </a:spcBef>
              <a:spcAft>
                <a:spcPts val="0"/>
              </a:spcAft>
              <a:tabLst>
                <a:tab pos="2152650" algn="l"/>
                <a:tab pos="5118100" algn="l"/>
              </a:tabLst>
              <a:defRPr/>
            </a:pPr>
            <a:r>
              <a:rPr lang="fi-FI" sz="2000" kern="0" dirty="0"/>
              <a:t>Sub Working Groups and their </a:t>
            </a:r>
            <a:r>
              <a:rPr lang="en-GB" sz="2000" kern="0" dirty="0"/>
              <a:t>leaders</a:t>
            </a:r>
          </a:p>
          <a:p>
            <a:pPr lvl="1">
              <a:lnSpc>
                <a:spcPct val="90000"/>
              </a:lnSpc>
              <a:spcBef>
                <a:spcPts val="1800"/>
              </a:spcBef>
              <a:spcAft>
                <a:spcPts val="0"/>
              </a:spcAft>
              <a:tabLst>
                <a:tab pos="2152650" algn="l"/>
                <a:tab pos="5118100" algn="l"/>
              </a:tabLst>
              <a:defRPr/>
            </a:pPr>
            <a:endParaRPr lang="en-GB" sz="1600" dirty="0"/>
          </a:p>
          <a:p>
            <a:pPr lvl="1">
              <a:lnSpc>
                <a:spcPct val="90000"/>
              </a:lnSpc>
              <a:spcBef>
                <a:spcPts val="1800"/>
              </a:spcBef>
              <a:spcAft>
                <a:spcPts val="0"/>
              </a:spcAft>
              <a:tabLst>
                <a:tab pos="2152650" algn="l"/>
                <a:tab pos="5118100" algn="l"/>
              </a:tabLst>
              <a:defRPr/>
            </a:pPr>
            <a:endParaRPr lang="en-GB" sz="1600" kern="0" dirty="0"/>
          </a:p>
          <a:p>
            <a:pPr lvl="1">
              <a:lnSpc>
                <a:spcPct val="90000"/>
              </a:lnSpc>
              <a:spcBef>
                <a:spcPts val="1800"/>
              </a:spcBef>
              <a:spcAft>
                <a:spcPts val="0"/>
              </a:spcAft>
              <a:tabLst>
                <a:tab pos="2152650" algn="l"/>
                <a:tab pos="5118100" algn="l"/>
              </a:tabLst>
              <a:defRPr/>
            </a:pPr>
            <a:endParaRPr lang="en-GB" sz="1600" dirty="0"/>
          </a:p>
          <a:p>
            <a:pPr>
              <a:lnSpc>
                <a:spcPct val="90000"/>
              </a:lnSpc>
              <a:spcBef>
                <a:spcPts val="1800"/>
              </a:spcBef>
              <a:spcAft>
                <a:spcPts val="0"/>
              </a:spcAft>
              <a:tabLst>
                <a:tab pos="2152650" algn="l"/>
                <a:tab pos="5118100" algn="l"/>
              </a:tabLst>
              <a:defRPr/>
            </a:pPr>
            <a:r>
              <a:rPr lang="en-GB" sz="2000" kern="0" dirty="0"/>
              <a:t>Elections for SA4 Chair and one SA4 Vice-Chair scheduled SA4#132 (19-23 May 2025)</a:t>
            </a:r>
          </a:p>
          <a:p>
            <a:endParaRPr lang="fr-FR" sz="2400" dirty="0"/>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1206663755"/>
              </p:ext>
            </p:extLst>
          </p:nvPr>
        </p:nvGraphicFramePr>
        <p:xfrm>
          <a:off x="1206242" y="4106200"/>
          <a:ext cx="9108490" cy="1232302"/>
        </p:xfrm>
        <a:graphic>
          <a:graphicData uri="http://schemas.openxmlformats.org/drawingml/2006/table">
            <a:tbl>
              <a:tblPr firstRow="1" bandRow="1">
                <a:tableStyleId>{5C22544A-7EE6-4342-B048-85BDC9FD1C3A}</a:tableStyleId>
              </a:tblPr>
              <a:tblGrid>
                <a:gridCol w="2148395">
                  <a:extLst>
                    <a:ext uri="{9D8B030D-6E8A-4147-A177-3AD203B41FA5}">
                      <a16:colId xmlns:a16="http://schemas.microsoft.com/office/drawing/2014/main" val="20000"/>
                    </a:ext>
                  </a:extLst>
                </a:gridCol>
                <a:gridCol w="2345342">
                  <a:extLst>
                    <a:ext uri="{9D8B030D-6E8A-4147-A177-3AD203B41FA5}">
                      <a16:colId xmlns:a16="http://schemas.microsoft.com/office/drawing/2014/main" val="20001"/>
                    </a:ext>
                  </a:extLst>
                </a:gridCol>
                <a:gridCol w="2799077">
                  <a:extLst>
                    <a:ext uri="{9D8B030D-6E8A-4147-A177-3AD203B41FA5}">
                      <a16:colId xmlns:a16="http://schemas.microsoft.com/office/drawing/2014/main" val="20002"/>
                    </a:ext>
                  </a:extLst>
                </a:gridCol>
                <a:gridCol w="1815676">
                  <a:extLst>
                    <a:ext uri="{9D8B030D-6E8A-4147-A177-3AD203B41FA5}">
                      <a16:colId xmlns:a16="http://schemas.microsoft.com/office/drawing/2014/main" val="20004"/>
                    </a:ext>
                  </a:extLst>
                </a:gridCol>
              </a:tblGrid>
              <a:tr h="368925">
                <a:tc>
                  <a:txBody>
                    <a:bodyPr/>
                    <a:lstStyle/>
                    <a:p>
                      <a:pPr>
                        <a:lnSpc>
                          <a:spcPct val="90000"/>
                        </a:lnSpc>
                      </a:pPr>
                      <a:r>
                        <a:rPr lang="en-GB" sz="1200" dirty="0">
                          <a:latin typeface="+mn-lt"/>
                          <a:cs typeface="Arial" panose="020B0604020202020204" pitchFamily="34" charset="0"/>
                        </a:rPr>
                        <a:t>Audio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Real Time Communications (RTC)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811846">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solidFill>
                            <a:schemeClr val="tx1"/>
                          </a:solidFill>
                          <a:latin typeface="+mn-lt"/>
                          <a:cs typeface="Arial" panose="020B0604020202020204" pitchFamily="34" charset="0"/>
                        </a:rPr>
                        <a:t>Chair: Tomas Toftgård (Ericsson LM, ETSI) </a:t>
                      </a:r>
                    </a:p>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solidFill>
                            <a:schemeClr val="tx1"/>
                          </a:solidFill>
                          <a:latin typeface="+mn-lt"/>
                          <a:cs typeface="Arial" panose="020B0604020202020204" pitchFamily="34" charset="0"/>
                        </a:rPr>
                        <a:t>Vice-Chair: Stéphane Ragot (Orange, ETSI)</a:t>
                      </a: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France SAS,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dirty="0">
                          <a:solidFill>
                            <a:schemeClr val="tx1"/>
                          </a:solidFill>
                        </a:rPr>
                        <a:t>Saba Ahsan (Nokia corporation, ETSI)</a:t>
                      </a:r>
                      <a:endParaRPr lang="en-US" sz="1200" b="0" dirty="0">
                        <a:solidFill>
                          <a:schemeClr val="tx1"/>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
        <p:nvSpPr>
          <p:cNvPr id="5" name="TextBox 4">
            <a:extLst>
              <a:ext uri="{FF2B5EF4-FFF2-40B4-BE49-F238E27FC236}">
                <a16:creationId xmlns:a16="http://schemas.microsoft.com/office/drawing/2014/main" id="{2F888B48-0F04-EFBA-6D54-A81564850824}"/>
              </a:ext>
            </a:extLst>
          </p:cNvPr>
          <p:cNvSpPr txBox="1"/>
          <p:nvPr/>
        </p:nvSpPr>
        <p:spPr>
          <a:xfrm>
            <a:off x="5838631" y="1528829"/>
            <a:ext cx="6097554" cy="2123658"/>
          </a:xfrm>
          <a:prstGeom prst="rect">
            <a:avLst/>
          </a:prstGeom>
          <a:noFill/>
        </p:spPr>
        <p:txBody>
          <a:bodyPr wrap="square">
            <a:spAutoFit/>
          </a:bodyPr>
          <a:lstStyle/>
          <a:p>
            <a:pPr marR="0" lvl="1" algn="l" defTabSz="914400" rtl="0" eaLnBrk="0" fontAlgn="base" latinLnBrk="0" hangingPunct="0">
              <a:lnSpc>
                <a:spcPct val="90000"/>
              </a:lnSpc>
              <a:spcBef>
                <a:spcPts val="1800"/>
              </a:spcBef>
              <a:spcAft>
                <a:spcPts val="0"/>
              </a:spcAft>
              <a:buClr>
                <a:srgbClr val="C00000"/>
              </a:buClr>
              <a:buSzTx/>
              <a:tabLst>
                <a:tab pos="2152650" algn="l"/>
                <a:tab pos="5118100" algn="l"/>
              </a:tabLst>
              <a:defRPr/>
            </a:pPr>
            <a:r>
              <a:rPr kumimoji="0" lang="en-US" sz="1600" b="0" i="0" u="none" strike="noStrike" kern="0" cap="none" spc="0" normalizeH="0" baseline="0" noProof="0" dirty="0">
                <a:ln>
                  <a:noFill/>
                </a:ln>
                <a:solidFill>
                  <a:prstClr val="black"/>
                </a:solidFill>
                <a:effectLst/>
                <a:uLnTx/>
                <a:uFillTx/>
                <a:latin typeface="Calibri"/>
                <a:ea typeface="+mn-ea"/>
                <a:cs typeface="+mn-cs"/>
              </a:rPr>
              <a:t>SA4 SWG reports: </a:t>
            </a:r>
          </a:p>
          <a:p>
            <a:pPr marL="742950" marR="0" lvl="1" indent="-285750" algn="l" defTabSz="914400" rtl="0" eaLnBrk="0" fontAlgn="base" latinLnBrk="0" hangingPunct="0">
              <a:lnSpc>
                <a:spcPct val="90000"/>
              </a:lnSpc>
              <a:spcBef>
                <a:spcPts val="1800"/>
              </a:spcBef>
              <a:spcAft>
                <a:spcPts val="0"/>
              </a:spcAft>
              <a:buClr>
                <a:srgbClr val="C00000"/>
              </a:buClr>
              <a:buSzTx/>
              <a:buFont typeface="Arial" panose="020B0604020202020204" pitchFamily="34" charset="0"/>
              <a:buChar char="•"/>
              <a:tabLst>
                <a:tab pos="2152650" algn="l"/>
                <a:tab pos="5118100" algn="l"/>
              </a:tabLst>
              <a:defRPr/>
            </a:pPr>
            <a:r>
              <a:rPr kumimoji="0" lang="en-US" sz="1600" b="0" i="0" u="none" strike="noStrike" kern="0" cap="none" spc="0" normalizeH="0" baseline="0" noProof="0" dirty="0">
                <a:ln>
                  <a:noFill/>
                </a:ln>
                <a:solidFill>
                  <a:prstClr val="black"/>
                </a:solidFill>
                <a:effectLst/>
                <a:uLnTx/>
                <a:uFillTx/>
                <a:latin typeface="Calibri"/>
                <a:ea typeface="+mn-ea"/>
                <a:cs typeface="+mn-cs"/>
              </a:rPr>
              <a:t>SA4 Audio SWG reports: </a:t>
            </a:r>
            <a:r>
              <a:rPr kumimoji="0" lang="en-GB" sz="1600" b="0" i="0" u="sng" strike="noStrike" kern="0" cap="none" spc="0" normalizeH="0" baseline="0" noProof="0" dirty="0">
                <a:ln>
                  <a:noFill/>
                </a:ln>
                <a:solidFill>
                  <a:srgbClr val="467886"/>
                </a:solidFill>
                <a:effectLst/>
                <a:uLnTx/>
                <a:uFillTx/>
                <a:latin typeface="Calibri"/>
                <a:ea typeface="Calibri" panose="020F0502020204030204" pitchFamily="34" charset="0"/>
                <a:cs typeface="Times New Roman" panose="02020603050405020304" pitchFamily="18" charset="0"/>
                <a:hlinkClick r:id="rId3"/>
              </a:rPr>
              <a:t>SP-250279</a:t>
            </a:r>
            <a:endParaRPr kumimoji="0" lang="en-GB" sz="1600" b="0" i="0" u="sng" strike="noStrike" kern="0" cap="none" spc="0" normalizeH="0" baseline="0" noProof="0" dirty="0">
              <a:ln>
                <a:noFill/>
              </a:ln>
              <a:solidFill>
                <a:srgbClr val="467886"/>
              </a:solidFill>
              <a:effectLst/>
              <a:uLnTx/>
              <a:uFillTx/>
              <a:latin typeface="Calibri"/>
              <a:ea typeface="Calibri" panose="020F0502020204030204" pitchFamily="34" charset="0"/>
              <a:cs typeface="Times New Roman" panose="02020603050405020304" pitchFamily="18" charset="0"/>
            </a:endParaRPr>
          </a:p>
          <a:p>
            <a:pPr marL="742950" marR="0" lvl="1" indent="-285750" algn="l" defTabSz="914400" rtl="0" eaLnBrk="0" fontAlgn="base" latinLnBrk="0" hangingPunct="0">
              <a:lnSpc>
                <a:spcPct val="90000"/>
              </a:lnSpc>
              <a:spcBef>
                <a:spcPts val="1800"/>
              </a:spcBef>
              <a:spcAft>
                <a:spcPts val="0"/>
              </a:spcAft>
              <a:buClr>
                <a:srgbClr val="C00000"/>
              </a:buClr>
              <a:buSzTx/>
              <a:buFont typeface="Arial" panose="020B0604020202020204" pitchFamily="34" charset="0"/>
              <a:buChar char="•"/>
              <a:tabLst>
                <a:tab pos="2152650" algn="l"/>
                <a:tab pos="5118100" algn="l"/>
              </a:tabLst>
              <a:defRPr/>
            </a:pPr>
            <a:r>
              <a:rPr kumimoji="0" lang="en-US" sz="1600" b="0" i="0" u="none" strike="noStrike" kern="0" cap="none" spc="0" normalizeH="0" baseline="0" noProof="0" dirty="0">
                <a:ln>
                  <a:noFill/>
                </a:ln>
                <a:solidFill>
                  <a:prstClr val="black"/>
                </a:solidFill>
                <a:effectLst/>
                <a:uLnTx/>
                <a:uFillTx/>
                <a:latin typeface="Calibri"/>
                <a:ea typeface="+mn-ea"/>
                <a:cs typeface="+mn-cs"/>
              </a:rPr>
              <a:t>SA4 </a:t>
            </a:r>
            <a:r>
              <a:rPr kumimoji="0" lang="en-US" sz="1600" b="0" i="0" u="none" strike="noStrike" kern="0" cap="none" spc="0" normalizeH="0" baseline="0" noProof="0" dirty="0">
                <a:ln>
                  <a:noFill/>
                </a:ln>
                <a:solidFill>
                  <a:prstClr val="black"/>
                </a:solidFill>
                <a:effectLst/>
                <a:uLnTx/>
                <a:uFillTx/>
                <a:latin typeface="Calibri"/>
              </a:rPr>
              <a:t>MBS SWG reports: </a:t>
            </a:r>
            <a:r>
              <a:rPr kumimoji="0" lang="en-GB" sz="1600" b="0" i="0" u="sng" strike="noStrike" kern="0" cap="none" spc="0" normalizeH="0" baseline="0" noProof="0" dirty="0">
                <a:ln>
                  <a:noFill/>
                </a:ln>
                <a:solidFill>
                  <a:srgbClr val="467886"/>
                </a:solidFill>
                <a:effectLst/>
                <a:uLnTx/>
                <a:uFillTx/>
                <a:latin typeface="Calibri"/>
                <a:ea typeface="Calibri" panose="020F0502020204030204" pitchFamily="34" charset="0"/>
                <a:cs typeface="Times New Roman" panose="02020603050405020304" pitchFamily="18" charset="0"/>
                <a:hlinkClick r:id="rId3"/>
              </a:rPr>
              <a:t>SP-250279</a:t>
            </a:r>
            <a:endParaRPr kumimoji="0" lang="en-US" sz="1600" b="0" i="0" u="none" strike="noStrike" kern="0" cap="none" spc="0" normalizeH="0" baseline="0" noProof="0" dirty="0">
              <a:ln>
                <a:noFill/>
              </a:ln>
              <a:solidFill>
                <a:prstClr val="black"/>
              </a:solidFill>
              <a:effectLst/>
              <a:uLnTx/>
              <a:uFillTx/>
              <a:latin typeface="Calibri"/>
            </a:endParaRPr>
          </a:p>
          <a:p>
            <a:pPr marL="742950" marR="0" lvl="1" indent="-285750" algn="l" defTabSz="914400" rtl="0" eaLnBrk="0" fontAlgn="base" latinLnBrk="0" hangingPunct="0">
              <a:lnSpc>
                <a:spcPct val="90000"/>
              </a:lnSpc>
              <a:spcBef>
                <a:spcPts val="1800"/>
              </a:spcBef>
              <a:spcAft>
                <a:spcPts val="0"/>
              </a:spcAft>
              <a:buClr>
                <a:srgbClr val="C00000"/>
              </a:buClr>
              <a:buSzTx/>
              <a:buFont typeface="Arial" panose="020B0604020202020204" pitchFamily="34" charset="0"/>
              <a:buChar char="•"/>
              <a:tabLst>
                <a:tab pos="2152650" algn="l"/>
                <a:tab pos="5118100" algn="l"/>
              </a:tabLst>
              <a:defRPr/>
            </a:pPr>
            <a:r>
              <a:rPr kumimoji="0" lang="en-US" sz="1600" b="0" i="0" u="none" strike="noStrike" kern="0" cap="none" spc="0" normalizeH="0" baseline="0" noProof="0" dirty="0">
                <a:ln>
                  <a:noFill/>
                </a:ln>
                <a:solidFill>
                  <a:prstClr val="black"/>
                </a:solidFill>
                <a:effectLst/>
                <a:uLnTx/>
                <a:uFillTx/>
                <a:latin typeface="Calibri"/>
                <a:ea typeface="+mn-ea"/>
                <a:cs typeface="+mn-cs"/>
              </a:rPr>
              <a:t>SA4 </a:t>
            </a:r>
            <a:r>
              <a:rPr kumimoji="0" lang="en-US" sz="1600" b="0" i="0" u="none" strike="noStrike" kern="0" cap="none" spc="0" normalizeH="0" baseline="0" noProof="0" dirty="0">
                <a:ln>
                  <a:noFill/>
                </a:ln>
                <a:solidFill>
                  <a:prstClr val="black"/>
                </a:solidFill>
                <a:effectLst/>
                <a:uLnTx/>
                <a:uFillTx/>
                <a:latin typeface="Calibri"/>
              </a:rPr>
              <a:t>Video SWG reports: </a:t>
            </a:r>
            <a:r>
              <a:rPr kumimoji="0" lang="en-GB" sz="1600" b="0" i="0" u="sng" strike="noStrike" kern="0" cap="none" spc="0" normalizeH="0" baseline="0" noProof="0" dirty="0">
                <a:ln>
                  <a:noFill/>
                </a:ln>
                <a:solidFill>
                  <a:srgbClr val="467886"/>
                </a:solidFill>
                <a:effectLst/>
                <a:uLnTx/>
                <a:uFillTx/>
                <a:latin typeface="Calibri"/>
                <a:ea typeface="Calibri" panose="020F0502020204030204" pitchFamily="34" charset="0"/>
                <a:cs typeface="Times New Roman" panose="02020603050405020304" pitchFamily="18" charset="0"/>
                <a:hlinkClick r:id="rId3"/>
              </a:rPr>
              <a:t>SP-250279</a:t>
            </a:r>
            <a:endParaRPr kumimoji="0" lang="en-US" sz="1600" b="0" i="0" u="none" strike="noStrike" kern="0" cap="none" spc="0" normalizeH="0" baseline="0" noProof="0" dirty="0">
              <a:ln>
                <a:noFill/>
              </a:ln>
              <a:solidFill>
                <a:prstClr val="black"/>
              </a:solidFill>
              <a:effectLst/>
              <a:uLnTx/>
              <a:uFillTx/>
              <a:latin typeface="Calibri"/>
              <a:ea typeface="+mn-ea"/>
              <a:cs typeface="+mn-cs"/>
            </a:endParaRPr>
          </a:p>
          <a:p>
            <a:pPr marL="742950" marR="0" lvl="1" indent="-285750" algn="l" defTabSz="914400" rtl="0" eaLnBrk="0" fontAlgn="base" latinLnBrk="0" hangingPunct="0">
              <a:lnSpc>
                <a:spcPct val="90000"/>
              </a:lnSpc>
              <a:spcBef>
                <a:spcPts val="1800"/>
              </a:spcBef>
              <a:spcAft>
                <a:spcPts val="0"/>
              </a:spcAft>
              <a:buClr>
                <a:srgbClr val="C00000"/>
              </a:buClr>
              <a:buSzTx/>
              <a:buFont typeface="Arial" panose="020B0604020202020204" pitchFamily="34" charset="0"/>
              <a:buChar char="•"/>
              <a:tabLst>
                <a:tab pos="2152650" algn="l"/>
                <a:tab pos="5118100" algn="l"/>
              </a:tabLst>
              <a:defRPr/>
            </a:pPr>
            <a:r>
              <a:rPr kumimoji="0" lang="en-US" sz="1600" b="0" i="0" u="none" strike="noStrike" kern="0" cap="none" spc="0" normalizeH="0" baseline="0" noProof="0" dirty="0">
                <a:ln>
                  <a:noFill/>
                </a:ln>
                <a:solidFill>
                  <a:prstClr val="black"/>
                </a:solidFill>
                <a:effectLst/>
                <a:uLnTx/>
                <a:uFillTx/>
                <a:latin typeface="Calibri"/>
                <a:ea typeface="+mn-ea"/>
                <a:cs typeface="+mn-cs"/>
              </a:rPr>
              <a:t>SA4 </a:t>
            </a:r>
            <a:r>
              <a:rPr kumimoji="0" lang="en-US" sz="1600" b="0" i="0" u="none" strike="noStrike" kern="0" cap="none" spc="0" normalizeH="0" baseline="0" noProof="0" dirty="0">
                <a:ln>
                  <a:noFill/>
                </a:ln>
                <a:solidFill>
                  <a:prstClr val="black"/>
                </a:solidFill>
                <a:effectLst/>
                <a:uLnTx/>
                <a:uFillTx/>
                <a:latin typeface="Calibri"/>
              </a:rPr>
              <a:t>RTC SWG reports: </a:t>
            </a:r>
            <a:r>
              <a:rPr kumimoji="0" lang="en-GB" sz="1600" b="0" i="0" u="sng" strike="noStrike" kern="0" cap="none" spc="0" normalizeH="0" baseline="0" noProof="0" dirty="0">
                <a:ln>
                  <a:noFill/>
                </a:ln>
                <a:solidFill>
                  <a:srgbClr val="467886"/>
                </a:solidFill>
                <a:effectLst/>
                <a:uLnTx/>
                <a:uFillTx/>
                <a:latin typeface="Calibri"/>
                <a:ea typeface="Calibri" panose="020F0502020204030204" pitchFamily="34" charset="0"/>
                <a:cs typeface="Times New Roman" panose="02020603050405020304" pitchFamily="18" charset="0"/>
                <a:hlinkClick r:id="rId3"/>
              </a:rPr>
              <a:t>SP-250279</a:t>
            </a:r>
            <a:endParaRPr kumimoji="0" lang="en-US" sz="1600" b="0" i="0" u="none" strike="noStrike" kern="0" cap="none" spc="0" normalizeH="0" baseline="0" noProof="0" dirty="0">
              <a:ln>
                <a:noFill/>
              </a:ln>
              <a:solidFill>
                <a:prstClr val="black"/>
              </a:solidFill>
              <a:effectLst/>
              <a:uLnTx/>
              <a:uFillTx/>
              <a:latin typeface="Calibri"/>
            </a:endParaRPr>
          </a:p>
        </p:txBody>
      </p:sp>
    </p:spTree>
    <p:extLst>
      <p:ext uri="{BB962C8B-B14F-4D97-AF65-F5344CB8AC3E}">
        <p14:creationId xmlns:p14="http://schemas.microsoft.com/office/powerpoint/2010/main" val="3075447041"/>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dirty="0"/>
              <a:t>Study on Spatial Computing for AR Services</a:t>
            </a:r>
            <a:br>
              <a:rPr lang="en-US" sz="3200" dirty="0"/>
            </a:br>
            <a:r>
              <a:rPr lang="en-US" altLang="en-US" dirty="0"/>
              <a:t>(</a:t>
            </a:r>
            <a:r>
              <a:rPr lang="en-US" sz="3200" dirty="0" err="1"/>
              <a:t>FS_ARSpatial</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790007133"/>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1040022</a:t>
                      </a:r>
                    </a:p>
                  </a:txBody>
                  <a:tcPr marL="9525" marR="9525" marT="9525" marB="0" anchor="b"/>
                </a:tc>
                <a:tc>
                  <a:txBody>
                    <a:bodyPr/>
                    <a:lstStyle/>
                    <a:p>
                      <a:pPr algn="l" fontAlgn="b"/>
                      <a:r>
                        <a:rPr lang="en-US" sz="1100" dirty="0">
                          <a:solidFill>
                            <a:schemeClr val="tx1"/>
                          </a:solidFill>
                        </a:rPr>
                        <a:t>Study on Spatial Computing for AR Services</a:t>
                      </a:r>
                    </a:p>
                  </a:txBody>
                  <a:tcPr marL="9525" marR="9525" marT="9525" marB="0" anchor="b"/>
                </a:tc>
                <a:tc>
                  <a:txBody>
                    <a:bodyPr/>
                    <a:lstStyle/>
                    <a:p>
                      <a:pPr algn="l" fontAlgn="b"/>
                      <a:r>
                        <a:rPr lang="en-US" sz="1100" dirty="0" err="1">
                          <a:solidFill>
                            <a:schemeClr val="tx1"/>
                          </a:solidFill>
                        </a:rPr>
                        <a:t>FS_ARSpatial</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25%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SP-240927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a:spcBef>
                <a:spcPts val="0"/>
              </a:spcBef>
              <a:spcAft>
                <a:spcPts val="900"/>
              </a:spcAft>
            </a:pPr>
            <a:r>
              <a:rPr lang="en-US" sz="1400" dirty="0">
                <a:effectLst/>
                <a:ea typeface="Times New Roman" panose="02020603050405020304" pitchFamily="18" charset="0"/>
              </a:rPr>
              <a:t>Study how spatial computing functions such as </a:t>
            </a:r>
            <a:r>
              <a:rPr lang="en-US" sz="1400" dirty="0" err="1">
                <a:effectLst/>
                <a:ea typeface="Times New Roman" panose="02020603050405020304" pitchFamily="18" charset="0"/>
              </a:rPr>
              <a:t>relocalization</a:t>
            </a:r>
            <a:r>
              <a:rPr lang="en-US" sz="1400" dirty="0">
                <a:effectLst/>
                <a:ea typeface="Times New Roman" panose="02020603050405020304" pitchFamily="18" charset="0"/>
              </a:rPr>
              <a:t>, mapping, and semantic perception are realized and identify the necessary set of spatial mapping information. Collect and document the different formats for spatial descriptions as well as interoperability requirements for such descriptions.  Identify where spatial computing functions run and which media, metadata, and description formats are used for exchange between these elements based on the architecture defined in the TS 26.506. </a:t>
            </a:r>
          </a:p>
          <a:p>
            <a:pPr marL="0" marR="0" indent="0">
              <a:spcBef>
                <a:spcPts val="0"/>
              </a:spcBef>
              <a:spcAft>
                <a:spcPts val="900"/>
              </a:spcAft>
              <a:buNone/>
            </a:pPr>
            <a:r>
              <a:rPr lang="en-GB" sz="1400" b="1" u="sng" dirty="0">
                <a:cs typeface="Arial" pitchFamily="34" charset="0"/>
              </a:rPr>
              <a:t>Progress in the last quarter</a:t>
            </a:r>
            <a:endParaRPr lang="en-US" altLang="zh-CN" sz="14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Agreed to update the draft TR with architecture mapping on IMS and the associated call flow for spatial computing session</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Relevant standardization work outside of 3GPP is also updated into the Draft TR.</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The TR is not seen mature enough for a presentation for information to the next SA meeting. But is still expected to be send directly for approval in May.</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Mapping of spatial computing functions to the architecture defined in TS 26.506.</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Identify gaps to support XR spatial description handling, with a focus on real-time scenarios.</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Study interactions and cross-operation between with other media service enablers and architectures.</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Finalize conclusions of the TR.</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Agree new TR 26.819 v2.0.0 and send to SA for approval.</a:t>
            </a:r>
          </a:p>
          <a:p>
            <a:pPr>
              <a:lnSpc>
                <a:spcPct val="93000"/>
              </a:lnSpc>
              <a:spcBef>
                <a:spcPct val="15000"/>
              </a:spcBef>
              <a:spcAft>
                <a:spcPct val="15000"/>
              </a:spcAft>
              <a:buSzPct val="100000"/>
              <a:tabLst>
                <a:tab pos="285750" algn="l"/>
              </a:tabLst>
              <a:defRPr/>
            </a:pPr>
            <a:endParaRPr lang="en-US" sz="1500" dirty="0">
              <a:effectLst/>
              <a:ea typeface="Times New Roman" panose="02020603050405020304" pitchFamily="18"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GB" sz="1100" dirty="0">
              <a:effectLst/>
              <a:ea typeface="Times New Roman" panose="02020603050405020304" pitchFamily="18" charset="0"/>
            </a:endParaRPr>
          </a:p>
          <a:p>
            <a:pPr marL="0" marR="0">
              <a:spcBef>
                <a:spcPts val="0"/>
              </a:spcBef>
              <a:spcAft>
                <a:spcPts val="900"/>
              </a:spcAft>
            </a:pPr>
            <a:endParaRPr lang="en-US" sz="1100" dirty="0">
              <a:effectLst/>
              <a:ea typeface="Times New Roman" panose="02020603050405020304" pitchFamily="18" charset="0"/>
            </a:endParaRPr>
          </a:p>
          <a:p>
            <a:pPr marL="400050" lvl="1" indent="0">
              <a:spcBef>
                <a:spcPts val="0"/>
              </a:spcBef>
              <a:spcAft>
                <a:spcPts val="0"/>
              </a:spcAft>
              <a:buNone/>
            </a:pPr>
            <a:endParaRPr lang="en-GB" sz="1100" dirty="0">
              <a:effectLst/>
              <a:ea typeface="Times New Roman" panose="02020603050405020304" pitchFamily="18" charset="0"/>
            </a:endParaRPr>
          </a:p>
          <a:p>
            <a:pPr marL="0" marR="0" indent="0">
              <a:spcBef>
                <a:spcPts val="0"/>
              </a:spcBef>
              <a:spcAft>
                <a:spcPts val="0"/>
              </a:spcAft>
              <a:buNone/>
            </a:pPr>
            <a:endParaRPr lang="en-US" sz="11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100" dirty="0">
              <a:effectLst/>
              <a:ea typeface="SimSun" panose="02010600030101010101" pitchFamily="2" charset="-122"/>
            </a:endParaRPr>
          </a:p>
        </p:txBody>
      </p:sp>
    </p:spTree>
    <p:extLst>
      <p:ext uri="{BB962C8B-B14F-4D97-AF65-F5344CB8AC3E}">
        <p14:creationId xmlns:p14="http://schemas.microsoft.com/office/powerpoint/2010/main" val="3969708521"/>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b="0" dirty="0">
                <a:latin typeface="+mn-lt"/>
              </a:rPr>
              <a:t>Study on immersive Real-Time Communication for WebRTC, Phase 2 </a:t>
            </a:r>
            <a:r>
              <a:rPr lang="en-US" altLang="en-US" dirty="0"/>
              <a:t>(</a:t>
            </a:r>
            <a:r>
              <a:rPr lang="en-US" dirty="0"/>
              <a:t>FS_iRTCW_Ph2</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2831112117"/>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1050037</a:t>
                      </a:r>
                    </a:p>
                  </a:txBody>
                  <a:tcPr marL="9525" marR="9525" marT="9525" marB="0" anchor="b"/>
                </a:tc>
                <a:tc>
                  <a:txBody>
                    <a:bodyPr/>
                    <a:lstStyle/>
                    <a:p>
                      <a:pPr algn="l" fontAlgn="b"/>
                      <a:r>
                        <a:rPr lang="en-US" sz="1100" dirty="0"/>
                        <a:t>Study on immersive Real-Time Communication for WebRTC, Phase 2 </a:t>
                      </a:r>
                      <a:endParaRPr lang="en-US" sz="1100" dirty="0">
                        <a:solidFill>
                          <a:schemeClr val="tx1"/>
                        </a:solidFill>
                      </a:endParaRPr>
                    </a:p>
                  </a:txBody>
                  <a:tcPr marL="9525" marR="9525" marT="9525" marB="0" anchor="b"/>
                </a:tc>
                <a:tc>
                  <a:txBody>
                    <a:bodyPr/>
                    <a:lstStyle/>
                    <a:p>
                      <a:pPr algn="l" fontAlgn="b"/>
                      <a:r>
                        <a:rPr lang="en-US" sz="1100" dirty="0"/>
                        <a:t>FS_iRTCW_Ph2</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15%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SP-241374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35%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Document the following key issues in detail, and in particular how they relate to the existing RTC architecture and protocols specified in TS 26.506 and TS 26.113:</a:t>
            </a: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Media capabilities, profiles and codecs for RTC</a:t>
            </a:r>
          </a:p>
          <a:p>
            <a:pPr>
              <a:lnSpc>
                <a:spcPct val="93000"/>
              </a:lnSpc>
              <a:spcBef>
                <a:spcPct val="15000"/>
              </a:spcBef>
              <a:spcAft>
                <a:spcPct val="15000"/>
              </a:spcAft>
              <a:buSzPct val="100000"/>
              <a:tabLst>
                <a:tab pos="285750" algn="l"/>
              </a:tabLst>
              <a:defRPr/>
            </a:pPr>
            <a:r>
              <a:rPr lang="en-US" sz="1200" dirty="0" err="1">
                <a:effectLst/>
                <a:ea typeface="Times New Roman" panose="02020603050405020304" pitchFamily="18" charset="0"/>
              </a:rPr>
              <a:t>Signalling</a:t>
            </a:r>
            <a:r>
              <a:rPr lang="en-US" sz="1200" dirty="0">
                <a:effectLst/>
                <a:ea typeface="Times New Roman" panose="02020603050405020304" pitchFamily="18" charset="0"/>
              </a:rPr>
              <a:t> and metadata to support immersive media capabilities</a:t>
            </a: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Support of tethered cases in RTC system</a:t>
            </a: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Identify solutions for each of the key issues; Identify suitable one for key issues requiring solutions and recommend potential normative work to relevant specifications.</a:t>
            </a:r>
            <a:endParaRPr lang="en-GB" sz="1200" b="1" u="sng" dirty="0">
              <a:cs typeface="Arial" pitchFamily="34" charset="0"/>
            </a:endParaRPr>
          </a:p>
          <a:p>
            <a:pPr marL="0" marR="0" indent="0">
              <a:spcBef>
                <a:spcPts val="0"/>
              </a:spcBef>
              <a:spcAft>
                <a:spcPts val="900"/>
              </a:spcAft>
              <a:buNone/>
            </a:pPr>
            <a:r>
              <a:rPr lang="en-GB" sz="1200" b="1" u="sng" dirty="0">
                <a:cs typeface="Arial" pitchFamily="34" charset="0"/>
              </a:rPr>
              <a:t>Progress in the last quarter</a:t>
            </a:r>
            <a:endParaRPr lang="en-US" altLang="zh-CN" sz="12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TR 26.830 </a:t>
            </a:r>
            <a:r>
              <a:rPr lang="en-US" sz="1200" i="1" dirty="0">
                <a:effectLst/>
                <a:ea typeface="Times New Roman" panose="02020603050405020304" pitchFamily="18" charset="0"/>
              </a:rPr>
              <a:t>Study on the enhancement for Immersive Real-Time communication for WebRTC; Phase 2; </a:t>
            </a:r>
            <a:r>
              <a:rPr lang="en-US" sz="1200" dirty="0">
                <a:effectLst/>
                <a:ea typeface="Times New Roman" panose="02020603050405020304" pitchFamily="18" charset="0"/>
              </a:rPr>
              <a:t>progressed to version 0.1.0</a:t>
            </a: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Updates on media capabilities for RTC, compiling the relevant works from TS 26.114 and TS 26.119 for potential use</a:t>
            </a:r>
          </a:p>
          <a:p>
            <a:pPr marL="0" indent="0">
              <a:lnSpc>
                <a:spcPct val="93000"/>
              </a:lnSpc>
              <a:spcBef>
                <a:spcPct val="15000"/>
              </a:spcBef>
              <a:spcAft>
                <a:spcPct val="15000"/>
              </a:spcAft>
              <a:buSzPct val="100000"/>
              <a:buNone/>
              <a:tabLst>
                <a:tab pos="285750" algn="l"/>
              </a:tabLst>
              <a:defRPr/>
            </a:pPr>
            <a:endParaRPr lang="en-US" sz="1200" b="1" u="sng"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200" dirty="0">
                <a:effectLst/>
                <a:ea typeface="Times New Roman" panose="02020603050405020304" pitchFamily="18" charset="0"/>
              </a:rPr>
              <a:t>Update potential solutions for KI#1, KI#2, KI#3 </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200" dirty="0">
                <a:effectLst/>
                <a:ea typeface="Times New Roman" panose="02020603050405020304" pitchFamily="18" charset="0"/>
              </a:rPr>
              <a:t>Gap Analysis b/w RTC Specs &amp; Key Findings in TR 26.830</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200" dirty="0">
                <a:effectLst/>
                <a:ea typeface="Times New Roman" panose="02020603050405020304" pitchFamily="18" charset="0"/>
              </a:rPr>
              <a:t>Update &amp; Draft potential solutions for Key Issues (all)</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200" dirty="0">
                <a:effectLst/>
                <a:ea typeface="Times New Roman" panose="02020603050405020304" pitchFamily="18" charset="0"/>
              </a:rPr>
              <a:t>Draft recommendation for normative work </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200" dirty="0">
                <a:effectLst/>
                <a:ea typeface="Times New Roman" panose="02020603050405020304" pitchFamily="18" charset="0"/>
              </a:rPr>
              <a:t>Finalize TR 26.830 and Endorse work item summary</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dirty="0">
              <a:effectLst/>
              <a:ea typeface="Times New Roman" panose="02020603050405020304" pitchFamily="18" charset="0"/>
            </a:endParaRPr>
          </a:p>
          <a:p>
            <a:pPr marL="0" marR="0" indent="0">
              <a:spcBef>
                <a:spcPts val="0"/>
              </a:spcBef>
              <a:spcAft>
                <a:spcPts val="0"/>
              </a:spcAft>
              <a:buNone/>
            </a:pPr>
            <a:endParaRPr lang="en-US" sz="12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200" dirty="0">
              <a:effectLst/>
              <a:ea typeface="SimSun" panose="02010600030101010101" pitchFamily="2" charset="-122"/>
            </a:endParaRPr>
          </a:p>
        </p:txBody>
      </p:sp>
    </p:spTree>
    <p:extLst>
      <p:ext uri="{BB962C8B-B14F-4D97-AF65-F5344CB8AC3E}">
        <p14:creationId xmlns:p14="http://schemas.microsoft.com/office/powerpoint/2010/main" val="2158937903"/>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New Work and Study Item(s)</a:t>
            </a:r>
          </a:p>
        </p:txBody>
      </p:sp>
      <p:graphicFrame>
        <p:nvGraphicFramePr>
          <p:cNvPr id="3" name="Table 2">
            <a:extLst>
              <a:ext uri="{FF2B5EF4-FFF2-40B4-BE49-F238E27FC236}">
                <a16:creationId xmlns:a16="http://schemas.microsoft.com/office/drawing/2014/main" id="{33C05D97-3796-FCBC-16DB-11BE71D86A2C}"/>
              </a:ext>
            </a:extLst>
          </p:cNvPr>
          <p:cNvGraphicFramePr>
            <a:graphicFrameLocks noGrp="1"/>
          </p:cNvGraphicFramePr>
          <p:nvPr>
            <p:extLst>
              <p:ext uri="{D42A27DB-BD31-4B8C-83A1-F6EECF244321}">
                <p14:modId xmlns:p14="http://schemas.microsoft.com/office/powerpoint/2010/main" val="1320806141"/>
              </p:ext>
            </p:extLst>
          </p:nvPr>
        </p:nvGraphicFramePr>
        <p:xfrm>
          <a:off x="624377" y="1609483"/>
          <a:ext cx="10084901" cy="129938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972048">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98166">
                  <a:extLst>
                    <a:ext uri="{9D8B030D-6E8A-4147-A177-3AD203B41FA5}">
                      <a16:colId xmlns:a16="http://schemas.microsoft.com/office/drawing/2014/main" val="20005"/>
                    </a:ext>
                  </a:extLst>
                </a:gridCol>
                <a:gridCol w="487962">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363644">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t>1070055</a:t>
                      </a:r>
                    </a:p>
                  </a:txBody>
                  <a:tcPr marL="9525" marR="9525" marT="9525" marB="0" anchor="b"/>
                </a:tc>
                <a:tc>
                  <a:txBody>
                    <a:bodyPr/>
                    <a:lstStyle/>
                    <a:p>
                      <a:pPr algn="l" fontAlgn="b"/>
                      <a:r>
                        <a:rPr lang="en-US" sz="1100" dirty="0"/>
                        <a:t>Study on Ultra Low Bitrate Speech Codec</a:t>
                      </a:r>
                    </a:p>
                  </a:txBody>
                  <a:tcPr marL="9525" marR="9525" marT="9525" marB="0" anchor="b"/>
                </a:tc>
                <a:tc>
                  <a:txBody>
                    <a:bodyPr/>
                    <a:lstStyle/>
                    <a:p>
                      <a:pPr algn="l" fontAlgn="b"/>
                      <a:r>
                        <a:rPr lang="en-US" sz="1100" dirty="0"/>
                        <a:t>FS_ULBC</a:t>
                      </a:r>
                    </a:p>
                  </a:txBody>
                  <a:tcPr marL="9525" marR="9525" marT="9525" marB="0" anchor="b"/>
                </a:tc>
                <a:tc>
                  <a:txBody>
                    <a:bodyPr/>
                    <a:lstStyle/>
                    <a:p>
                      <a:pPr algn="r" fontAlgn="b"/>
                      <a:r>
                        <a:rPr lang="en-US" sz="1100" dirty="0">
                          <a:solidFill>
                            <a:schemeClr val="tx1"/>
                          </a:solidFill>
                        </a:rPr>
                        <a:t>6/6/2026</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en-US" sz="1100" b="0" i="0" kern="1200" dirty="0">
                          <a:solidFill>
                            <a:schemeClr val="dk1"/>
                          </a:solidFill>
                          <a:effectLst/>
                          <a:latin typeface="+mn-lt"/>
                          <a:ea typeface="+mn-ea"/>
                          <a:cs typeface="+mn-cs"/>
                          <a:hlinkClick r:id="rId2"/>
                        </a:rPr>
                        <a:t>SP-250263</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Rel-20 SID</a:t>
                      </a:r>
                    </a:p>
                  </a:txBody>
                  <a:tcPr marL="36001" marR="36001" marT="0" marB="0" anchor="b"/>
                </a:tc>
                <a:extLst>
                  <a:ext uri="{0D108BD9-81ED-4DB2-BD59-A6C34878D82A}">
                    <a16:rowId xmlns:a16="http://schemas.microsoft.com/office/drawing/2014/main" val="314371943"/>
                  </a:ext>
                </a:extLst>
              </a:tr>
              <a:tr h="265183">
                <a:tc>
                  <a:txBody>
                    <a:bodyPr/>
                    <a:lstStyle/>
                    <a:p>
                      <a:pPr algn="r" fontAlgn="b"/>
                      <a:r>
                        <a:rPr lang="en-US" sz="1100" b="1" dirty="0">
                          <a:latin typeface="+mn-lt"/>
                        </a:rPr>
                        <a:t>1070056</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Avatar Communications in AR Calls</a:t>
                      </a:r>
                    </a:p>
                  </a:txBody>
                  <a:tcPr marL="9525" marR="9525" marT="9525" marB="0" anchor="b"/>
                </a:tc>
                <a:tc>
                  <a:txBody>
                    <a:bodyPr/>
                    <a:lstStyle/>
                    <a:p>
                      <a:pPr algn="l" fontAlgn="b"/>
                      <a:r>
                        <a:rPr lang="en-US" sz="1100" b="0" dirty="0" err="1">
                          <a:latin typeface="+mn-lt"/>
                        </a:rPr>
                        <a:t>AvCall</a:t>
                      </a:r>
                      <a:r>
                        <a:rPr lang="en-US" sz="1100" b="0" dirty="0">
                          <a:latin typeface="+mn-lt"/>
                        </a:rPr>
                        <a:t>-MED</a:t>
                      </a: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3"/>
                        </a:rPr>
                        <a:t>SP-250286</a:t>
                      </a:r>
                      <a:endParaRPr lang="en-US" sz="1100" b="1" i="0" u="sng" strike="noStrike" dirty="0">
                        <a:solidFill>
                          <a:srgbClr val="0000FF"/>
                        </a:solidFill>
                        <a:effectLst/>
                        <a:latin typeface="+mn-lt"/>
                      </a:endParaRPr>
                    </a:p>
                    <a:p>
                      <a:pPr marL="0" marR="0" lvl="0" indent="0" algn="l" defTabSz="914400" rtl="0" eaLnBrk="1" fontAlgn="t" latinLnBrk="0" hangingPunct="1">
                        <a:lnSpc>
                          <a:spcPct val="100000"/>
                        </a:lnSpc>
                        <a:spcBef>
                          <a:spcPts val="0"/>
                        </a:spcBef>
                        <a:spcAft>
                          <a:spcPts val="0"/>
                        </a:spcAft>
                        <a:buClrTx/>
                        <a:buSzTx/>
                        <a:buFontTx/>
                        <a:buNone/>
                        <a:tabLst/>
                        <a:defRPr/>
                      </a:pP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tc>
                  <a:txBody>
                    <a:bodyPr/>
                    <a:lstStyle/>
                    <a:p>
                      <a:pPr algn="r">
                        <a:lnSpc>
                          <a:spcPct val="107000"/>
                        </a:lnSpc>
                        <a:spcAft>
                          <a:spcPts val="800"/>
                        </a:spcAft>
                      </a:pPr>
                      <a:r>
                        <a:rPr lang="en-GB" sz="1100" b="0" dirty="0">
                          <a:solidFill>
                            <a:srgbClr val="FF0000"/>
                          </a:solidFill>
                          <a:latin typeface="+mn-lt"/>
                        </a:rPr>
                        <a:t>Rel-19 WID</a:t>
                      </a:r>
                    </a:p>
                  </a:txBody>
                  <a:tcPr marL="36001" marR="36001" marT="0" marB="0" anchor="b"/>
                </a:tc>
                <a:extLst>
                  <a:ext uri="{0D108BD9-81ED-4DB2-BD59-A6C34878D82A}">
                    <a16:rowId xmlns:a16="http://schemas.microsoft.com/office/drawing/2014/main" val="10001"/>
                  </a:ext>
                </a:extLst>
              </a:tr>
              <a:tr h="265183">
                <a:tc>
                  <a:txBody>
                    <a:bodyPr/>
                    <a:lstStyle/>
                    <a:p>
                      <a:pPr algn="r" fontAlgn="b"/>
                      <a:r>
                        <a:rPr lang="en-US" sz="1100" b="1" dirty="0">
                          <a:latin typeface="+mn-lt"/>
                        </a:rPr>
                        <a:t>1070057</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Stage 3 for Advanced Media Delivery</a:t>
                      </a:r>
                    </a:p>
                  </a:txBody>
                  <a:tcPr marL="9525" marR="9525" marT="9525" marB="0" anchor="b"/>
                </a:tc>
                <a:tc>
                  <a:txBody>
                    <a:bodyPr/>
                    <a:lstStyle/>
                    <a:p>
                      <a:pPr algn="l" fontAlgn="b"/>
                      <a:r>
                        <a:rPr lang="en-US" sz="1100" b="0" dirty="0">
                          <a:latin typeface="+mn-lt"/>
                        </a:rPr>
                        <a:t>AMD_PRO-MED</a:t>
                      </a: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4"/>
                        </a:rPr>
                        <a:t>SP-250265</a:t>
                      </a:r>
                      <a:endParaRPr lang="en-US" sz="1100" b="1" i="0" u="sng" strike="noStrike" dirty="0">
                        <a:solidFill>
                          <a:srgbClr val="0000FF"/>
                        </a:solidFill>
                        <a:effectLst/>
                        <a:latin typeface="+mn-lt"/>
                      </a:endParaRPr>
                    </a:p>
                    <a:p>
                      <a:pPr marL="0" marR="0" lvl="0" indent="0" algn="l" defTabSz="914400" rtl="0" eaLnBrk="1" fontAlgn="t" latinLnBrk="0" hangingPunct="1">
                        <a:lnSpc>
                          <a:spcPct val="100000"/>
                        </a:lnSpc>
                        <a:spcBef>
                          <a:spcPts val="0"/>
                        </a:spcBef>
                        <a:spcAft>
                          <a:spcPts val="0"/>
                        </a:spcAft>
                        <a:buClrTx/>
                        <a:buSzTx/>
                        <a:buFontTx/>
                        <a:buNone/>
                        <a:tabLst/>
                        <a:defRPr/>
                      </a:pP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tc>
                  <a:txBody>
                    <a:bodyPr/>
                    <a:lstStyle/>
                    <a:p>
                      <a:pPr algn="r">
                        <a:lnSpc>
                          <a:spcPct val="107000"/>
                        </a:lnSpc>
                        <a:spcAft>
                          <a:spcPts val="800"/>
                        </a:spcAft>
                      </a:pPr>
                      <a:r>
                        <a:rPr lang="en-GB" sz="1100" b="0" dirty="0">
                          <a:solidFill>
                            <a:srgbClr val="FF0000"/>
                          </a:solidFill>
                          <a:latin typeface="+mn-lt"/>
                        </a:rPr>
                        <a:t>Rel-19 WID</a:t>
                      </a:r>
                    </a:p>
                  </a:txBody>
                  <a:tcPr marL="36001" marR="36001" marT="0" marB="0" anchor="b"/>
                </a:tc>
                <a:extLst>
                  <a:ext uri="{0D108BD9-81ED-4DB2-BD59-A6C34878D82A}">
                    <a16:rowId xmlns:a16="http://schemas.microsoft.com/office/drawing/2014/main" val="573221788"/>
                  </a:ext>
                </a:extLst>
              </a:tr>
            </a:tbl>
          </a:graphicData>
        </a:graphic>
      </p:graphicFrame>
    </p:spTree>
    <p:extLst>
      <p:ext uri="{BB962C8B-B14F-4D97-AF65-F5344CB8AC3E}">
        <p14:creationId xmlns:p14="http://schemas.microsoft.com/office/powerpoint/2010/main" val="87331106"/>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7CF27-6BF7-68F4-C343-9270D3EA9CFD}"/>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72B825A0-7498-29C5-07B9-FF1CB69CF5BB}"/>
              </a:ext>
            </a:extLst>
          </p:cNvPr>
          <p:cNvSpPr>
            <a:spLocks noGrp="1"/>
          </p:cNvSpPr>
          <p:nvPr>
            <p:ph type="title"/>
          </p:nvPr>
        </p:nvSpPr>
        <p:spPr>
          <a:xfrm>
            <a:off x="568171" y="196850"/>
            <a:ext cx="9250532" cy="1143000"/>
          </a:xfrm>
        </p:spPr>
        <p:txBody>
          <a:bodyPr/>
          <a:lstStyle/>
          <a:p>
            <a:r>
              <a:rPr lang="en-US" sz="3200" dirty="0"/>
              <a:t>Study on Ultra Low Bitrate Speech Codec</a:t>
            </a:r>
            <a:br>
              <a:rPr lang="en-US" sz="3200" dirty="0"/>
            </a:br>
            <a:r>
              <a:rPr lang="en-US" sz="3200" b="0" dirty="0">
                <a:latin typeface="+mn-lt"/>
              </a:rPr>
              <a:t> </a:t>
            </a:r>
            <a:r>
              <a:rPr lang="en-US" altLang="en-US" dirty="0"/>
              <a:t>(</a:t>
            </a:r>
            <a:r>
              <a:rPr lang="en-US" sz="3200" dirty="0"/>
              <a:t>FS_ULBC</a:t>
            </a:r>
            <a:r>
              <a:rPr lang="en-US" altLang="en-US" dirty="0"/>
              <a:t>)</a:t>
            </a:r>
          </a:p>
        </p:txBody>
      </p:sp>
      <p:graphicFrame>
        <p:nvGraphicFramePr>
          <p:cNvPr id="2" name="Table 1">
            <a:extLst>
              <a:ext uri="{FF2B5EF4-FFF2-40B4-BE49-F238E27FC236}">
                <a16:creationId xmlns:a16="http://schemas.microsoft.com/office/drawing/2014/main" id="{32960B69-19ED-0AAD-4B7F-25E0BD544942}"/>
              </a:ext>
            </a:extLst>
          </p:cNvPr>
          <p:cNvGraphicFramePr>
            <a:graphicFrameLocks noGrp="1"/>
          </p:cNvGraphicFramePr>
          <p:nvPr>
            <p:extLst>
              <p:ext uri="{D42A27DB-BD31-4B8C-83A1-F6EECF244321}">
                <p14:modId xmlns:p14="http://schemas.microsoft.com/office/powerpoint/2010/main" val="571264615"/>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1070055</a:t>
                      </a:r>
                    </a:p>
                  </a:txBody>
                  <a:tcPr marL="9525" marR="9525" marT="9525" marB="0" anchor="b"/>
                </a:tc>
                <a:tc>
                  <a:txBody>
                    <a:bodyPr/>
                    <a:lstStyle/>
                    <a:p>
                      <a:pPr algn="l" fontAlgn="b"/>
                      <a:r>
                        <a:rPr lang="en-US" sz="1100" dirty="0"/>
                        <a:t>Study on Ultra Low Bitrate Speech Codec</a:t>
                      </a:r>
                    </a:p>
                  </a:txBody>
                  <a:tcPr marL="9525" marR="9525" marT="9525" marB="0" anchor="b"/>
                </a:tc>
                <a:tc>
                  <a:txBody>
                    <a:bodyPr/>
                    <a:lstStyle/>
                    <a:p>
                      <a:pPr algn="l" fontAlgn="b"/>
                      <a:r>
                        <a:rPr lang="en-US" sz="1100" dirty="0"/>
                        <a:t>FS_ULBC</a:t>
                      </a:r>
                    </a:p>
                  </a:txBody>
                  <a:tcPr marL="9525" marR="9525" marT="9525" marB="0" anchor="b"/>
                </a:tc>
                <a:tc>
                  <a:txBody>
                    <a:bodyPr/>
                    <a:lstStyle/>
                    <a:p>
                      <a:pPr algn="r" fontAlgn="b"/>
                      <a:r>
                        <a:rPr lang="en-US" sz="1100" dirty="0">
                          <a:solidFill>
                            <a:schemeClr val="tx1"/>
                          </a:solidFill>
                        </a:rPr>
                        <a:t>6/6/2026</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en-US" sz="1100" b="0" i="0" kern="1200" dirty="0">
                          <a:solidFill>
                            <a:schemeClr val="dk1"/>
                          </a:solidFill>
                          <a:effectLst/>
                          <a:latin typeface="+mn-lt"/>
                          <a:ea typeface="+mn-ea"/>
                          <a:cs typeface="+mn-cs"/>
                          <a:hlinkClick r:id="rId2"/>
                        </a:rPr>
                        <a:t>SP-250263</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Rel-20 SID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90771399-CC17-7476-EA24-00B7CAE6E7B7}"/>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This study aims to develop recommendations for an ultra-low bit rate voice codec for GEO (Geostationary Earth Orbit) communications. The main objectives include:</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Documenting application scenarios for ultra-low bit rate communication services</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Studying GEO channel characteristics and their service dependencies</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Identifying design constraints (bit rates, sample rate, frame length, complexity, etc.)</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Providing evidence that design criteria can be met</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Defining performance requirements and test methods for speech quality</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Developing objective measures for verifying design constraints</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Identifying reference codecs for comparison</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Coordinating with other 3GPP groups</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Defining potential normative work objectives and timeline</a:t>
            </a:r>
          </a:p>
          <a:p>
            <a:pPr marL="0" marR="0" indent="0">
              <a:spcBef>
                <a:spcPts val="0"/>
              </a:spcBef>
              <a:spcAft>
                <a:spcPts val="0"/>
              </a:spcAft>
              <a:buNone/>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200" dirty="0">
              <a:effectLst/>
              <a:ea typeface="SimSun" panose="02010600030101010101" pitchFamily="2" charset="-122"/>
            </a:endParaRPr>
          </a:p>
        </p:txBody>
      </p:sp>
    </p:spTree>
    <p:extLst>
      <p:ext uri="{BB962C8B-B14F-4D97-AF65-F5344CB8AC3E}">
        <p14:creationId xmlns:p14="http://schemas.microsoft.com/office/powerpoint/2010/main" val="2266582942"/>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5CE5A-EA2E-32E4-F26F-11A91239680F}"/>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0DB93117-B38B-C88C-029A-6F4E11E3EDFF}"/>
              </a:ext>
            </a:extLst>
          </p:cNvPr>
          <p:cNvSpPr>
            <a:spLocks noGrp="1"/>
          </p:cNvSpPr>
          <p:nvPr>
            <p:ph type="title"/>
          </p:nvPr>
        </p:nvSpPr>
        <p:spPr>
          <a:xfrm>
            <a:off x="568171" y="196850"/>
            <a:ext cx="9250532" cy="1143000"/>
          </a:xfrm>
        </p:spPr>
        <p:txBody>
          <a:bodyPr/>
          <a:lstStyle/>
          <a:p>
            <a:r>
              <a:rPr lang="en-US" sz="3200" b="0" dirty="0">
                <a:latin typeface="+mn-lt"/>
              </a:rPr>
              <a:t>Avatar Communications in AR Calls</a:t>
            </a:r>
            <a:br>
              <a:rPr lang="en-US" sz="3200" dirty="0"/>
            </a:br>
            <a:r>
              <a:rPr lang="en-US" sz="3200" b="0" dirty="0">
                <a:latin typeface="+mn-lt"/>
              </a:rPr>
              <a:t> </a:t>
            </a:r>
            <a:r>
              <a:rPr lang="en-US" altLang="en-US" dirty="0"/>
              <a:t>(</a:t>
            </a:r>
            <a:r>
              <a:rPr lang="en-US" sz="3200" b="0" dirty="0" err="1">
                <a:latin typeface="+mn-lt"/>
              </a:rPr>
              <a:t>AvCall</a:t>
            </a:r>
            <a:r>
              <a:rPr lang="en-US" sz="3200" b="0" dirty="0">
                <a:latin typeface="+mn-lt"/>
              </a:rPr>
              <a:t>-MED</a:t>
            </a:r>
            <a:r>
              <a:rPr lang="en-US" altLang="en-US" dirty="0"/>
              <a:t>)</a:t>
            </a:r>
          </a:p>
        </p:txBody>
      </p:sp>
      <p:graphicFrame>
        <p:nvGraphicFramePr>
          <p:cNvPr id="2" name="Table 1">
            <a:extLst>
              <a:ext uri="{FF2B5EF4-FFF2-40B4-BE49-F238E27FC236}">
                <a16:creationId xmlns:a16="http://schemas.microsoft.com/office/drawing/2014/main" id="{C33EA3AF-7CB1-8B80-68EE-5A29399D988E}"/>
              </a:ext>
            </a:extLst>
          </p:cNvPr>
          <p:cNvGraphicFramePr>
            <a:graphicFrameLocks noGrp="1"/>
          </p:cNvGraphicFramePr>
          <p:nvPr>
            <p:extLst>
              <p:ext uri="{D42A27DB-BD31-4B8C-83A1-F6EECF244321}">
                <p14:modId xmlns:p14="http://schemas.microsoft.com/office/powerpoint/2010/main" val="2985116363"/>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1070056</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Avatar Communications in AR Calls</a:t>
                      </a:r>
                    </a:p>
                  </a:txBody>
                  <a:tcPr marL="9525" marR="9525" marT="9525" marB="0" anchor="b"/>
                </a:tc>
                <a:tc>
                  <a:txBody>
                    <a:bodyPr/>
                    <a:lstStyle/>
                    <a:p>
                      <a:pPr algn="l" fontAlgn="b"/>
                      <a:r>
                        <a:rPr lang="en-US" sz="1100" b="0" dirty="0" err="1">
                          <a:latin typeface="+mn-lt"/>
                        </a:rPr>
                        <a:t>AvCall</a:t>
                      </a:r>
                      <a:r>
                        <a:rPr lang="en-US" sz="1100" b="0" dirty="0">
                          <a:latin typeface="+mn-lt"/>
                        </a:rPr>
                        <a:t>-MED</a:t>
                      </a: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2"/>
                        </a:rPr>
                        <a:t>SP-250264</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tc>
                  <a:txBody>
                    <a:bodyPr/>
                    <a:lstStyle/>
                    <a:p>
                      <a:pPr algn="r">
                        <a:lnSpc>
                          <a:spcPct val="107000"/>
                        </a:lnSpc>
                        <a:spcAft>
                          <a:spcPts val="800"/>
                        </a:spcAft>
                      </a:pPr>
                      <a:r>
                        <a:rPr lang="en-GB" sz="1100" b="0" dirty="0">
                          <a:solidFill>
                            <a:srgbClr val="FF0000"/>
                          </a:solidFill>
                          <a:latin typeface="+mn-lt"/>
                        </a:rPr>
                        <a:t>Rel-19 WID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AF32CE40-2A4F-57A0-B818-9EC045B6E2A4}"/>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The </a:t>
            </a:r>
            <a:r>
              <a:rPr lang="en-US" sz="1400" dirty="0" err="1">
                <a:effectLst/>
                <a:ea typeface="Times New Roman" panose="02020603050405020304" pitchFamily="18" charset="0"/>
              </a:rPr>
              <a:t>AvCall</a:t>
            </a:r>
            <a:r>
              <a:rPr lang="en-US" sz="1400" dirty="0">
                <a:effectLst/>
                <a:ea typeface="Times New Roman" panose="02020603050405020304" pitchFamily="18" charset="0"/>
              </a:rPr>
              <a:t> work item in Rel-19 focuses exclusively on enabling avatar communication in IMS-based AR calls, with three main areas of focus:</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Receiver-driven avatar features:</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Extending TS 26.264 to specify formats, protocols, and signaling for base avatars and animation streams;</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In collaboration with SA2 and SA3, developing a management interface for Base Avatar Repository (BAR);</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Sender-based avatar features:</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Using existing TS 26.264 capabilities for avatar animation;</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Considering potential pose data exchange extensions for viewer-dependent rendering;</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Network-based avatar features:</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Extending TS 26.264 for avatar communication specifications;</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Adding signaling and format negotiation for MF-based animation and rendering;</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The work item aims to establish standards and protocols for avatar communication within IMS-based AR call systems.</a:t>
            </a:r>
          </a:p>
          <a:p>
            <a:pPr marL="0" indent="0">
              <a:lnSpc>
                <a:spcPct val="93000"/>
              </a:lnSpc>
              <a:spcBef>
                <a:spcPct val="15000"/>
              </a:spcBef>
              <a:spcAft>
                <a:spcPct val="15000"/>
              </a:spcAft>
              <a:buSzPct val="100000"/>
              <a:buNone/>
              <a:tabLst>
                <a:tab pos="285750" algn="l"/>
              </a:tabLst>
              <a:defRPr/>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400" dirty="0">
              <a:effectLst/>
              <a:ea typeface="SimSun" panose="02010600030101010101" pitchFamily="2" charset="-122"/>
            </a:endParaRPr>
          </a:p>
        </p:txBody>
      </p:sp>
    </p:spTree>
    <p:extLst>
      <p:ext uri="{BB962C8B-B14F-4D97-AF65-F5344CB8AC3E}">
        <p14:creationId xmlns:p14="http://schemas.microsoft.com/office/powerpoint/2010/main" val="2665160844"/>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2A535-9708-A0A1-461D-8C4A47638C25}"/>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8AA597F3-A8EB-3058-E8C2-76B7D0C060C3}"/>
              </a:ext>
            </a:extLst>
          </p:cNvPr>
          <p:cNvSpPr>
            <a:spLocks noGrp="1"/>
          </p:cNvSpPr>
          <p:nvPr>
            <p:ph type="title"/>
          </p:nvPr>
        </p:nvSpPr>
        <p:spPr>
          <a:xfrm>
            <a:off x="568171" y="196850"/>
            <a:ext cx="9250532" cy="1143000"/>
          </a:xfrm>
        </p:spPr>
        <p:txBody>
          <a:bodyPr/>
          <a:lstStyle/>
          <a:p>
            <a:r>
              <a:rPr lang="en-US" sz="3200" b="0" dirty="0">
                <a:latin typeface="+mn-lt"/>
              </a:rPr>
              <a:t>Stage 3 for Advanced Media Delivery</a:t>
            </a:r>
            <a:br>
              <a:rPr lang="en-US" sz="3200" b="0" dirty="0">
                <a:latin typeface="+mn-lt"/>
              </a:rPr>
            </a:br>
            <a:r>
              <a:rPr lang="en-US" sz="3200" b="0" dirty="0">
                <a:latin typeface="+mn-lt"/>
              </a:rPr>
              <a:t> </a:t>
            </a:r>
            <a:r>
              <a:rPr lang="en-US" altLang="en-US" dirty="0"/>
              <a:t>(</a:t>
            </a:r>
            <a:r>
              <a:rPr lang="en-US" sz="3200" b="0" dirty="0">
                <a:latin typeface="+mn-lt"/>
              </a:rPr>
              <a:t>AMD_PRO-MED</a:t>
            </a:r>
            <a:r>
              <a:rPr lang="en-US" altLang="en-US" dirty="0"/>
              <a:t>)</a:t>
            </a:r>
          </a:p>
        </p:txBody>
      </p:sp>
      <p:graphicFrame>
        <p:nvGraphicFramePr>
          <p:cNvPr id="2" name="Table 1">
            <a:extLst>
              <a:ext uri="{FF2B5EF4-FFF2-40B4-BE49-F238E27FC236}">
                <a16:creationId xmlns:a16="http://schemas.microsoft.com/office/drawing/2014/main" id="{EA5E1029-3EB8-3017-D10E-CE535BFDEE5D}"/>
              </a:ext>
            </a:extLst>
          </p:cNvPr>
          <p:cNvGraphicFramePr>
            <a:graphicFrameLocks noGrp="1"/>
          </p:cNvGraphicFramePr>
          <p:nvPr>
            <p:extLst>
              <p:ext uri="{D42A27DB-BD31-4B8C-83A1-F6EECF244321}">
                <p14:modId xmlns:p14="http://schemas.microsoft.com/office/powerpoint/2010/main" val="2454992045"/>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1070057</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Stage 3 for Advanced Media Delivery</a:t>
                      </a:r>
                    </a:p>
                  </a:txBody>
                  <a:tcPr marL="9525" marR="9525" marT="9525" marB="0" anchor="b"/>
                </a:tc>
                <a:tc>
                  <a:txBody>
                    <a:bodyPr/>
                    <a:lstStyle/>
                    <a:p>
                      <a:pPr algn="l" fontAlgn="b"/>
                      <a:r>
                        <a:rPr lang="en-US" sz="1100" b="0" dirty="0">
                          <a:latin typeface="+mn-lt"/>
                        </a:rPr>
                        <a:t>AMD_PRO-MED</a:t>
                      </a: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2"/>
                        </a:rPr>
                        <a:t>SP-250265</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tc>
                  <a:txBody>
                    <a:bodyPr/>
                    <a:lstStyle/>
                    <a:p>
                      <a:pPr algn="r">
                        <a:lnSpc>
                          <a:spcPct val="107000"/>
                        </a:lnSpc>
                        <a:spcAft>
                          <a:spcPts val="800"/>
                        </a:spcAft>
                      </a:pPr>
                      <a:r>
                        <a:rPr lang="en-GB" sz="1100" b="0" dirty="0">
                          <a:solidFill>
                            <a:srgbClr val="FF0000"/>
                          </a:solidFill>
                          <a:latin typeface="+mn-lt"/>
                        </a:rPr>
                        <a:t>Rel-19 WID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5453A2B3-4C53-C64B-A8E8-67C37B633B7A}"/>
              </a:ext>
            </a:extLst>
          </p:cNvPr>
          <p:cNvSpPr>
            <a:spLocks noGrp="1"/>
          </p:cNvSpPr>
          <p:nvPr>
            <p:ph idx="1"/>
          </p:nvPr>
        </p:nvSpPr>
        <p:spPr>
          <a:xfrm>
            <a:off x="647701" y="2254929"/>
            <a:ext cx="5221254"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Main objective: Address recommendations from FS_AMD and FS_MS_NS_Ph2 studies in TS 26.510, TS 26.512, and TS 26.517</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MBS Protocol Extensions:</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In-session unicast repair for MBS Object Distribution</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Address MBMS functionalities not supported in MBS</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Time synchronization adaptations</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5G Media Streaming Protocol Updates:</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Implement Common Media Client Data (CMCD)</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Enable multi-access media delivery</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Support media delivery from multiple endpoints</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Content Protection &amp; Distribution:</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Support Content Protection Information Exchange Format</a:t>
            </a:r>
          </a:p>
          <a:p>
            <a:pPr lvl="1">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Implement encryption and high-value content features</a:t>
            </a:r>
          </a:p>
        </p:txBody>
      </p:sp>
      <p:sp>
        <p:nvSpPr>
          <p:cNvPr id="3" name="Espace réservé du contenu 2">
            <a:extLst>
              <a:ext uri="{FF2B5EF4-FFF2-40B4-BE49-F238E27FC236}">
                <a16:creationId xmlns:a16="http://schemas.microsoft.com/office/drawing/2014/main" id="{5A50FB84-CA60-742C-E586-CE35A886EC16}"/>
              </a:ext>
            </a:extLst>
          </p:cNvPr>
          <p:cNvSpPr txBox="1">
            <a:spLocks/>
          </p:cNvSpPr>
          <p:nvPr/>
        </p:nvSpPr>
        <p:spPr bwMode="auto">
          <a:xfrm>
            <a:off x="6006583" y="2351345"/>
            <a:ext cx="5221254" cy="4029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3000"/>
              </a:lnSpc>
              <a:spcBef>
                <a:spcPct val="15000"/>
              </a:spcBef>
              <a:spcAft>
                <a:spcPct val="15000"/>
              </a:spcAft>
              <a:buSzPct val="100000"/>
              <a:tabLst>
                <a:tab pos="285750" algn="l"/>
              </a:tabLst>
              <a:defRPr/>
            </a:pPr>
            <a:endParaRPr lang="en-US" sz="1400" kern="0" dirty="0">
              <a:ea typeface="Times New Roman" panose="02020603050405020304" pitchFamily="18" charset="0"/>
            </a:endParaRPr>
          </a:p>
          <a:p>
            <a:pPr>
              <a:lnSpc>
                <a:spcPct val="93000"/>
              </a:lnSpc>
              <a:spcBef>
                <a:spcPct val="15000"/>
              </a:spcBef>
              <a:spcAft>
                <a:spcPct val="15000"/>
              </a:spcAft>
              <a:buSzPct val="100000"/>
              <a:tabLst>
                <a:tab pos="285750" algn="l"/>
              </a:tabLst>
              <a:defRPr/>
            </a:pPr>
            <a:r>
              <a:rPr lang="en-US" sz="1400" kern="0" dirty="0">
                <a:ea typeface="Times New Roman" panose="02020603050405020304" pitchFamily="18" charset="0"/>
              </a:rPr>
              <a:t>QoS Improvements:</a:t>
            </a:r>
          </a:p>
          <a:p>
            <a:pPr lvl="1">
              <a:lnSpc>
                <a:spcPct val="93000"/>
              </a:lnSpc>
              <a:spcBef>
                <a:spcPct val="15000"/>
              </a:spcBef>
              <a:spcAft>
                <a:spcPct val="15000"/>
              </a:spcAft>
              <a:buSzPct val="100000"/>
              <a:tabLst>
                <a:tab pos="285750" algn="l"/>
              </a:tabLst>
              <a:defRPr/>
            </a:pPr>
            <a:r>
              <a:rPr lang="en-US" sz="1400" kern="0" dirty="0">
                <a:ea typeface="Times New Roman" panose="02020603050405020304" pitchFamily="18" charset="0"/>
              </a:rPr>
              <a:t>Integrate ECN marking for L4S</a:t>
            </a:r>
          </a:p>
          <a:p>
            <a:pPr lvl="1">
              <a:lnSpc>
                <a:spcPct val="93000"/>
              </a:lnSpc>
              <a:spcBef>
                <a:spcPct val="15000"/>
              </a:spcBef>
              <a:spcAft>
                <a:spcPct val="15000"/>
              </a:spcAft>
              <a:buSzPct val="100000"/>
              <a:tabLst>
                <a:tab pos="285750" algn="l"/>
              </a:tabLst>
              <a:defRPr/>
            </a:pPr>
            <a:r>
              <a:rPr lang="en-US" sz="1400" kern="0" dirty="0">
                <a:ea typeface="Times New Roman" panose="02020603050405020304" pitchFamily="18" charset="0"/>
              </a:rPr>
              <a:t>Add QoS monitoring features</a:t>
            </a:r>
          </a:p>
          <a:p>
            <a:pPr lvl="1">
              <a:lnSpc>
                <a:spcPct val="93000"/>
              </a:lnSpc>
              <a:spcBef>
                <a:spcPct val="15000"/>
              </a:spcBef>
              <a:spcAft>
                <a:spcPct val="15000"/>
              </a:spcAft>
              <a:buSzPct val="100000"/>
              <a:tabLst>
                <a:tab pos="285750" algn="l"/>
              </a:tabLst>
              <a:defRPr/>
            </a:pPr>
            <a:r>
              <a:rPr lang="en-US" sz="1400" kern="0" dirty="0">
                <a:ea typeface="Times New Roman" panose="02020603050405020304" pitchFamily="18" charset="0"/>
              </a:rPr>
              <a:t>Network Slicing Support:</a:t>
            </a:r>
          </a:p>
          <a:p>
            <a:pPr lvl="1">
              <a:lnSpc>
                <a:spcPct val="93000"/>
              </a:lnSpc>
              <a:spcBef>
                <a:spcPct val="15000"/>
              </a:spcBef>
              <a:spcAft>
                <a:spcPct val="15000"/>
              </a:spcAft>
              <a:buSzPct val="100000"/>
              <a:tabLst>
                <a:tab pos="285750" algn="l"/>
              </a:tabLst>
              <a:defRPr/>
            </a:pPr>
            <a:r>
              <a:rPr lang="en-US" sz="1400" kern="0" dirty="0">
                <a:ea typeface="Times New Roman" panose="02020603050405020304" pitchFamily="18" charset="0"/>
              </a:rPr>
              <a:t>Implement </a:t>
            </a:r>
            <a:r>
              <a:rPr lang="en-US" sz="1400" kern="0" dirty="0" err="1">
                <a:ea typeface="Times New Roman" panose="02020603050405020304" pitchFamily="18" charset="0"/>
              </a:rPr>
              <a:t>PolicyTemplate</a:t>
            </a:r>
            <a:r>
              <a:rPr lang="en-US" sz="1400" kern="0" dirty="0">
                <a:ea typeface="Times New Roman" panose="02020603050405020304" pitchFamily="18" charset="0"/>
              </a:rPr>
              <a:t> resource model changes</a:t>
            </a:r>
          </a:p>
          <a:p>
            <a:pPr lvl="1">
              <a:lnSpc>
                <a:spcPct val="93000"/>
              </a:lnSpc>
              <a:spcBef>
                <a:spcPct val="15000"/>
              </a:spcBef>
              <a:spcAft>
                <a:spcPct val="15000"/>
              </a:spcAft>
              <a:buSzPct val="100000"/>
              <a:tabLst>
                <a:tab pos="285750" algn="l"/>
              </a:tabLst>
              <a:defRPr/>
            </a:pPr>
            <a:r>
              <a:rPr lang="en-US" sz="1400" kern="0" dirty="0">
                <a:ea typeface="Times New Roman" panose="02020603050405020304" pitchFamily="18" charset="0"/>
              </a:rPr>
              <a:t>Enable support for multiple Network Slices</a:t>
            </a:r>
          </a:p>
          <a:p>
            <a:pPr lvl="1">
              <a:lnSpc>
                <a:spcPct val="93000"/>
              </a:lnSpc>
              <a:spcBef>
                <a:spcPct val="15000"/>
              </a:spcBef>
              <a:spcAft>
                <a:spcPct val="15000"/>
              </a:spcAft>
              <a:buSzPct val="100000"/>
              <a:tabLst>
                <a:tab pos="285750" algn="l"/>
              </a:tabLst>
              <a:defRPr/>
            </a:pPr>
            <a:r>
              <a:rPr lang="en-US" sz="1400" kern="0" dirty="0">
                <a:ea typeface="Times New Roman" panose="02020603050405020304" pitchFamily="18" charset="0"/>
              </a:rPr>
              <a:t>Technical Implementation Requirements:</a:t>
            </a:r>
          </a:p>
          <a:p>
            <a:pPr lvl="1">
              <a:lnSpc>
                <a:spcPct val="93000"/>
              </a:lnSpc>
              <a:spcBef>
                <a:spcPct val="15000"/>
              </a:spcBef>
              <a:spcAft>
                <a:spcPct val="15000"/>
              </a:spcAft>
              <a:buSzPct val="100000"/>
              <a:tabLst>
                <a:tab pos="285750" algn="l"/>
              </a:tabLst>
              <a:defRPr/>
            </a:pPr>
            <a:r>
              <a:rPr lang="en-US" sz="1400" kern="0" dirty="0">
                <a:ea typeface="Times New Roman" panose="02020603050405020304" pitchFamily="18" charset="0"/>
              </a:rPr>
              <a:t>Specify protocols and extensions</a:t>
            </a:r>
          </a:p>
          <a:p>
            <a:pPr>
              <a:lnSpc>
                <a:spcPct val="93000"/>
              </a:lnSpc>
              <a:spcBef>
                <a:spcPct val="15000"/>
              </a:spcBef>
              <a:spcAft>
                <a:spcPct val="15000"/>
              </a:spcAft>
              <a:buSzPct val="100000"/>
              <a:tabLst>
                <a:tab pos="285750" algn="l"/>
              </a:tabLst>
              <a:defRPr/>
            </a:pPr>
            <a:r>
              <a:rPr lang="en-US" sz="1400" kern="0" dirty="0">
                <a:ea typeface="Times New Roman" panose="02020603050405020304" pitchFamily="18" charset="0"/>
              </a:rPr>
              <a:t>Define APIs and </a:t>
            </a:r>
            <a:r>
              <a:rPr lang="en-US" sz="1400" kern="0" dirty="0" err="1">
                <a:ea typeface="Times New Roman" panose="02020603050405020304" pitchFamily="18" charset="0"/>
              </a:rPr>
              <a:t>OpenAPI</a:t>
            </a:r>
            <a:r>
              <a:rPr lang="en-US" sz="1400" kern="0" dirty="0">
                <a:ea typeface="Times New Roman" panose="02020603050405020304" pitchFamily="18" charset="0"/>
              </a:rPr>
              <a:t> YAML specifications</a:t>
            </a:r>
          </a:p>
          <a:p>
            <a:pPr lvl="1">
              <a:lnSpc>
                <a:spcPct val="93000"/>
              </a:lnSpc>
              <a:spcBef>
                <a:spcPct val="15000"/>
              </a:spcBef>
              <a:spcAft>
                <a:spcPct val="15000"/>
              </a:spcAft>
              <a:buSzPct val="100000"/>
              <a:tabLst>
                <a:tab pos="285750" algn="l"/>
              </a:tabLst>
              <a:defRPr/>
            </a:pPr>
            <a:r>
              <a:rPr lang="en-US" sz="1400" kern="0" dirty="0">
                <a:ea typeface="Times New Roman" panose="02020603050405020304" pitchFamily="18" charset="0"/>
              </a:rPr>
              <a:t>Collaborate with organizations like SVTA, CTA WAVE, ISO/IEC</a:t>
            </a:r>
          </a:p>
          <a:p>
            <a:pPr lvl="1">
              <a:lnSpc>
                <a:spcPct val="93000"/>
              </a:lnSpc>
              <a:spcBef>
                <a:spcPct val="15000"/>
              </a:spcBef>
              <a:spcAft>
                <a:spcPct val="15000"/>
              </a:spcAft>
              <a:buSzPct val="100000"/>
              <a:tabLst>
                <a:tab pos="285750" algn="l"/>
              </a:tabLst>
              <a:defRPr/>
            </a:pPr>
            <a:r>
              <a:rPr lang="en-US" sz="1400" kern="0" dirty="0">
                <a:ea typeface="Times New Roman" panose="02020603050405020304" pitchFamily="18" charset="0"/>
              </a:rPr>
              <a:t>API and Protocol Development:</a:t>
            </a:r>
          </a:p>
          <a:p>
            <a:pPr fontAlgn="auto" hangingPunct="1">
              <a:spcBef>
                <a:spcPts val="0"/>
              </a:spcBef>
              <a:spcAft>
                <a:spcPts val="0"/>
              </a:spcAft>
              <a:buFont typeface="+mj-lt"/>
              <a:buAutoNum type="alphaUcPeriod"/>
            </a:pPr>
            <a:endParaRPr lang="en-US" sz="1400" kern="0" dirty="0">
              <a:ea typeface="SimSun" panose="02010600030101010101" pitchFamily="2" charset="-122"/>
            </a:endParaRPr>
          </a:p>
        </p:txBody>
      </p:sp>
    </p:spTree>
    <p:extLst>
      <p:ext uri="{BB962C8B-B14F-4D97-AF65-F5344CB8AC3E}">
        <p14:creationId xmlns:p14="http://schemas.microsoft.com/office/powerpoint/2010/main" val="3069553672"/>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SA4 planning</a:t>
            </a:r>
          </a:p>
        </p:txBody>
      </p:sp>
      <p:pic>
        <p:nvPicPr>
          <p:cNvPr id="3" name="Picture 2">
            <a:extLst>
              <a:ext uri="{FF2B5EF4-FFF2-40B4-BE49-F238E27FC236}">
                <a16:creationId xmlns:a16="http://schemas.microsoft.com/office/drawing/2014/main" id="{8ED42FF4-7652-6096-4A87-232DFA7200AD}"/>
              </a:ext>
            </a:extLst>
          </p:cNvPr>
          <p:cNvPicPr>
            <a:picLocks noChangeAspect="1"/>
          </p:cNvPicPr>
          <p:nvPr/>
        </p:nvPicPr>
        <p:blipFill>
          <a:blip r:embed="rId2"/>
          <a:stretch>
            <a:fillRect/>
          </a:stretch>
        </p:blipFill>
        <p:spPr>
          <a:xfrm>
            <a:off x="0" y="1252708"/>
            <a:ext cx="12192000" cy="4352584"/>
          </a:xfrm>
          <a:prstGeom prst="rect">
            <a:avLst/>
          </a:prstGeom>
        </p:spPr>
      </p:pic>
    </p:spTree>
    <p:extLst>
      <p:ext uri="{BB962C8B-B14F-4D97-AF65-F5344CB8AC3E}">
        <p14:creationId xmlns:p14="http://schemas.microsoft.com/office/powerpoint/2010/main" val="3939165623"/>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1955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2027238" y="1222376"/>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No dependency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extLst>
              <p:ext uri="{D42A27DB-BD31-4B8C-83A1-F6EECF244321}">
                <p14:modId xmlns:p14="http://schemas.microsoft.com/office/powerpoint/2010/main" val="2518849729"/>
              </p:ext>
            </p:extLst>
          </p:nvPr>
        </p:nvGraphicFramePr>
        <p:xfrm>
          <a:off x="2114551" y="2928939"/>
          <a:ext cx="8281987" cy="734095"/>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02">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48415618"/>
                  </a:ext>
                </a:extLst>
              </a:tr>
            </a:tbl>
          </a:graphicData>
        </a:graphic>
      </p:graphicFrame>
    </p:spTree>
    <p:extLst>
      <p:ext uri="{BB962C8B-B14F-4D97-AF65-F5344CB8AC3E}">
        <p14:creationId xmlns:p14="http://schemas.microsoft.com/office/powerpoint/2010/main" val="2226438999"/>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Summary of action items</a:t>
            </a:r>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a:xfrm>
            <a:off x="647700" y="1145629"/>
            <a:ext cx="11184467" cy="5139286"/>
          </a:xfrm>
        </p:spPr>
        <p:txBody>
          <a:bodyPr/>
          <a:lstStyle/>
          <a:p>
            <a:pPr eaLnBrk="1" hangingPunct="1">
              <a:lnSpc>
                <a:spcPct val="90000"/>
              </a:lnSpc>
              <a:spcBef>
                <a:spcPts val="2400"/>
              </a:spcBef>
            </a:pPr>
            <a:r>
              <a:rPr lang="en-GB" altLang="en-US" sz="2400" dirty="0"/>
              <a:t> Action Points from SA#106 to SA4:</a:t>
            </a:r>
          </a:p>
          <a:p>
            <a:pPr marL="568325" indent="-568325"/>
            <a:r>
              <a:rPr lang="en-US" sz="1600" dirty="0">
                <a:effectLst/>
                <a:ea typeface="Arial" panose="020B0604020202020204" pitchFamily="34" charset="0"/>
              </a:rPr>
              <a:t>SA4 should provide the workload split between Rel-20 5GA/FS_6G at TSG SA#107 (March 2025)</a:t>
            </a:r>
          </a:p>
          <a:p>
            <a:pPr marL="968375" lvl="1" indent="-568325"/>
            <a:r>
              <a:rPr lang="en-US" sz="1600" dirty="0">
                <a:ea typeface="Arial" panose="020B0604020202020204" pitchFamily="34" charset="0"/>
              </a:rPr>
              <a:t>SA4#131 agreed to set the best estimate work split as 75% for 5GA and 25% for FS_6G</a:t>
            </a:r>
            <a:endParaRPr lang="en-US" sz="1600" dirty="0">
              <a:effectLst/>
              <a:ea typeface="Arial" panose="020B0604020202020204" pitchFamily="34" charset="0"/>
            </a:endParaRPr>
          </a:p>
          <a:p>
            <a:pPr marL="568325" indent="-568325"/>
            <a:endParaRPr lang="en-US" altLang="fr-FR" sz="1600" dirty="0">
              <a:cs typeface="Arial" panose="020B0604020202020204" pitchFamily="34" charset="0"/>
            </a:endParaRPr>
          </a:p>
          <a:p>
            <a:pPr eaLnBrk="1" hangingPunct="1">
              <a:lnSpc>
                <a:spcPct val="90000"/>
              </a:lnSpc>
              <a:spcBef>
                <a:spcPts val="3000"/>
              </a:spcBef>
            </a:pPr>
            <a:r>
              <a:rPr lang="en-GB" altLang="en-US" sz="2400" dirty="0"/>
              <a:t> Action items from SA4 to SA#107:</a:t>
            </a:r>
          </a:p>
          <a:p>
            <a:pPr lvl="1">
              <a:lnSpc>
                <a:spcPct val="90000"/>
              </a:lnSpc>
              <a:spcBef>
                <a:spcPts val="300"/>
              </a:spcBef>
            </a:pPr>
            <a:r>
              <a:rPr lang="en-US" altLang="en-US" sz="1600" dirty="0"/>
              <a:t>Approve all Rel-12 to Rel-19 SA4 agreed CRs</a:t>
            </a:r>
          </a:p>
          <a:p>
            <a:pPr lvl="1">
              <a:lnSpc>
                <a:spcPct val="90000"/>
              </a:lnSpc>
              <a:spcBef>
                <a:spcPts val="300"/>
              </a:spcBef>
            </a:pPr>
            <a:r>
              <a:rPr lang="en-US" altLang="en-US" sz="1600" dirty="0"/>
              <a:t>Approve the following TS/TRs: TR 26.854, TR 26.942, TR 26.813.</a:t>
            </a:r>
          </a:p>
          <a:p>
            <a:pPr lvl="1">
              <a:lnSpc>
                <a:spcPct val="90000"/>
              </a:lnSpc>
              <a:spcBef>
                <a:spcPts val="300"/>
              </a:spcBef>
            </a:pPr>
            <a:r>
              <a:rPr lang="en-US" altLang="en-US" sz="1600" dirty="0">
                <a:cs typeface="Arial" pitchFamily="34" charset="0"/>
              </a:rPr>
              <a:t>Approve New Work Item Description on </a:t>
            </a:r>
            <a:r>
              <a:rPr lang="en-US" sz="1600" dirty="0"/>
              <a:t>Study on Ultra Low Bitrate Speech Codec (FS_ULBC)</a:t>
            </a:r>
          </a:p>
          <a:p>
            <a:pPr lvl="1">
              <a:lnSpc>
                <a:spcPct val="90000"/>
              </a:lnSpc>
              <a:spcBef>
                <a:spcPts val="300"/>
              </a:spcBef>
            </a:pPr>
            <a:r>
              <a:rPr lang="en-US" altLang="en-US" sz="1600" dirty="0">
                <a:cs typeface="Arial" pitchFamily="34" charset="0"/>
              </a:rPr>
              <a:t>Approve New Work Item Description on </a:t>
            </a:r>
            <a:r>
              <a:rPr lang="en-US" sz="1600" b="0" dirty="0">
                <a:latin typeface="+mn-lt"/>
              </a:rPr>
              <a:t>Avatar Communications in AR Calls </a:t>
            </a:r>
            <a:r>
              <a:rPr lang="en-US" altLang="en-US" sz="2000" dirty="0"/>
              <a:t>(</a:t>
            </a:r>
            <a:r>
              <a:rPr lang="en-US" sz="1600" b="0" dirty="0" err="1">
                <a:latin typeface="+mn-lt"/>
              </a:rPr>
              <a:t>AvCall</a:t>
            </a:r>
            <a:r>
              <a:rPr lang="en-US" sz="1600" b="0" dirty="0">
                <a:latin typeface="+mn-lt"/>
              </a:rPr>
              <a:t>-MED</a:t>
            </a:r>
            <a:r>
              <a:rPr lang="en-US" altLang="en-US" sz="2000" dirty="0"/>
              <a:t>)</a:t>
            </a:r>
          </a:p>
          <a:p>
            <a:pPr lvl="1">
              <a:lnSpc>
                <a:spcPct val="90000"/>
              </a:lnSpc>
              <a:spcBef>
                <a:spcPts val="300"/>
              </a:spcBef>
            </a:pPr>
            <a:r>
              <a:rPr lang="en-US" altLang="en-US" sz="1600" dirty="0">
                <a:cs typeface="Arial" pitchFamily="34" charset="0"/>
              </a:rPr>
              <a:t>Approve New Work Item Description on </a:t>
            </a:r>
            <a:r>
              <a:rPr lang="en-US" altLang="en-US" sz="1600" dirty="0"/>
              <a:t>Stage 3 for Advanced Media Delivery (AMD_PRO-MED)</a:t>
            </a:r>
          </a:p>
          <a:p>
            <a:pPr lvl="1">
              <a:lnSpc>
                <a:spcPct val="90000"/>
              </a:lnSpc>
              <a:spcBef>
                <a:spcPts val="300"/>
              </a:spcBef>
            </a:pPr>
            <a:endParaRPr lang="en-US" sz="1600" dirty="0">
              <a:highlight>
                <a:srgbClr val="FFFF00"/>
              </a:highlight>
            </a:endParaRPr>
          </a:p>
          <a:p>
            <a:pPr lvl="1">
              <a:lnSpc>
                <a:spcPct val="90000"/>
              </a:lnSpc>
              <a:spcBef>
                <a:spcPts val="300"/>
              </a:spcBef>
            </a:pPr>
            <a:endParaRPr lang="en-US" altLang="en-US" sz="1600" dirty="0">
              <a:highlight>
                <a:srgbClr val="FFFF00"/>
              </a:highlight>
              <a:cs typeface="Arial" pitchFamily="34" charset="0"/>
            </a:endParaRPr>
          </a:p>
          <a:p>
            <a:pPr lvl="2">
              <a:lnSpc>
                <a:spcPct val="90000"/>
              </a:lnSpc>
              <a:spcBef>
                <a:spcPts val="300"/>
              </a:spcBef>
            </a:pPr>
            <a:endParaRPr lang="en-US" altLang="en-US" sz="1200" dirty="0">
              <a:highlight>
                <a:srgbClr val="FFFF00"/>
              </a:highlight>
            </a:endParaRPr>
          </a:p>
          <a:p>
            <a:pPr lvl="2">
              <a:lnSpc>
                <a:spcPct val="90000"/>
              </a:lnSpc>
              <a:spcBef>
                <a:spcPts val="300"/>
              </a:spcBef>
            </a:pPr>
            <a:endParaRPr lang="en-US" altLang="en-US" sz="1200" dirty="0">
              <a:highlight>
                <a:srgbClr val="FFFF00"/>
              </a:highlight>
            </a:endParaRPr>
          </a:p>
          <a:p>
            <a:pPr lvl="2">
              <a:lnSpc>
                <a:spcPct val="90000"/>
              </a:lnSpc>
              <a:spcBef>
                <a:spcPts val="300"/>
              </a:spcBef>
            </a:pPr>
            <a:endParaRPr lang="en-US" altLang="en-US" sz="1200" dirty="0"/>
          </a:p>
          <a:p>
            <a:pPr lvl="1">
              <a:lnSpc>
                <a:spcPct val="90000"/>
              </a:lnSpc>
              <a:spcBef>
                <a:spcPts val="300"/>
              </a:spcBef>
            </a:pPr>
            <a:endParaRPr lang="en-US" altLang="en-US" sz="1600" dirty="0"/>
          </a:p>
          <a:p>
            <a:pPr lvl="1">
              <a:lnSpc>
                <a:spcPct val="90000"/>
              </a:lnSpc>
              <a:spcBef>
                <a:spcPts val="300"/>
              </a:spcBef>
            </a:pPr>
            <a:endParaRPr lang="fr-FR" sz="2000" dirty="0"/>
          </a:p>
        </p:txBody>
      </p:sp>
    </p:spTree>
    <p:extLst>
      <p:ext uri="{BB962C8B-B14F-4D97-AF65-F5344CB8AC3E}">
        <p14:creationId xmlns:p14="http://schemas.microsoft.com/office/powerpoint/2010/main" val="2462097664"/>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0904CD-A277-23CC-9B22-AC9D5CDF7783}"/>
            </a:ext>
          </a:extLst>
        </p:cNvPr>
        <p:cNvGrpSpPr/>
        <p:nvPr/>
      </p:nvGrpSpPr>
      <p:grpSpPr>
        <a:xfrm>
          <a:off x="0" y="0"/>
          <a:ext cx="0" cy="0"/>
          <a:chOff x="0" y="0"/>
          <a:chExt cx="0" cy="0"/>
        </a:xfrm>
      </p:grpSpPr>
      <p:sp>
        <p:nvSpPr>
          <p:cNvPr id="47106" name="Title 1">
            <a:extLst>
              <a:ext uri="{FF2B5EF4-FFF2-40B4-BE49-F238E27FC236}">
                <a16:creationId xmlns:a16="http://schemas.microsoft.com/office/drawing/2014/main" id="{D9314C20-B5C2-39C2-793D-FAA2CAA62CCF}"/>
              </a:ext>
            </a:extLst>
          </p:cNvPr>
          <p:cNvSpPr>
            <a:spLocks noGrp="1"/>
          </p:cNvSpPr>
          <p:nvPr>
            <p:ph type="title"/>
          </p:nvPr>
        </p:nvSpPr>
        <p:spPr/>
        <p:txBody>
          <a:bodyPr/>
          <a:lstStyle/>
          <a:p>
            <a:r>
              <a:rPr lang="en-US" altLang="en-US" dirty="0"/>
              <a:t>Big thanks to the European Broadcasting Union (EBU) for hosting SA4#131 in Geneva in February 2025 !</a:t>
            </a:r>
          </a:p>
        </p:txBody>
      </p:sp>
      <p:pic>
        <p:nvPicPr>
          <p:cNvPr id="8194" name="Picture 2" descr="No alternative text description for this image">
            <a:extLst>
              <a:ext uri="{FF2B5EF4-FFF2-40B4-BE49-F238E27FC236}">
                <a16:creationId xmlns:a16="http://schemas.microsoft.com/office/drawing/2014/main" id="{CC4D843F-1EAF-A7AC-5ECF-5B0855A63D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933" y="1541884"/>
            <a:ext cx="3713584" cy="2785188"/>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No alternative text description for this image">
            <a:extLst>
              <a:ext uri="{FF2B5EF4-FFF2-40B4-BE49-F238E27FC236}">
                <a16:creationId xmlns:a16="http://schemas.microsoft.com/office/drawing/2014/main" id="{22182FF0-CBF7-2315-C299-0D18061EC4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2096" y="1563177"/>
            <a:ext cx="2072282" cy="2763895"/>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No alternative text description for this image">
            <a:extLst>
              <a:ext uri="{FF2B5EF4-FFF2-40B4-BE49-F238E27FC236}">
                <a16:creationId xmlns:a16="http://schemas.microsoft.com/office/drawing/2014/main" id="{CB91F112-6D4E-C466-9AC7-0996954C63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2035" y="3392481"/>
            <a:ext cx="2159515" cy="2880242"/>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No alternative text description for this image">
            <a:extLst>
              <a:ext uri="{FF2B5EF4-FFF2-40B4-BE49-F238E27FC236}">
                <a16:creationId xmlns:a16="http://schemas.microsoft.com/office/drawing/2014/main" id="{9A800C71-214F-14CC-83AC-9AE19E6D417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45300" y="1580762"/>
            <a:ext cx="2159516" cy="161963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group of people standing in front of a building&#10;&#10;AI-generated content may be incorrect.">
            <a:extLst>
              <a:ext uri="{FF2B5EF4-FFF2-40B4-BE49-F238E27FC236}">
                <a16:creationId xmlns:a16="http://schemas.microsoft.com/office/drawing/2014/main" id="{0DCCC22D-7C96-737F-36BC-B870A07171BA}"/>
              </a:ext>
            </a:extLst>
          </p:cNvPr>
          <p:cNvPicPr>
            <a:picLocks noChangeAspect="1"/>
          </p:cNvPicPr>
          <p:nvPr/>
        </p:nvPicPr>
        <p:blipFill>
          <a:blip r:embed="rId6">
            <a:extLst>
              <a:ext uri="{28A0092B-C50C-407E-A947-70E740481C1C}">
                <a14:useLocalDpi xmlns:a14="http://schemas.microsoft.com/office/drawing/2010/main" val="0"/>
              </a:ext>
            </a:extLst>
          </a:blip>
          <a:srcRect t="26297" b="13552"/>
          <a:stretch/>
        </p:blipFill>
        <p:spPr>
          <a:xfrm>
            <a:off x="651933" y="4459458"/>
            <a:ext cx="4003667" cy="1813265"/>
          </a:xfrm>
          <a:prstGeom prst="rect">
            <a:avLst/>
          </a:prstGeom>
        </p:spPr>
      </p:pic>
      <p:pic>
        <p:nvPicPr>
          <p:cNvPr id="9" name="Picture 8" descr="A person looking at a computer screen&#10;&#10;AI-generated content may be incorrect.">
            <a:extLst>
              <a:ext uri="{FF2B5EF4-FFF2-40B4-BE49-F238E27FC236}">
                <a16:creationId xmlns:a16="http://schemas.microsoft.com/office/drawing/2014/main" id="{73E3252D-AF17-2AC8-554F-DAFF0D9B71F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23302" y="1563177"/>
            <a:ext cx="2683343" cy="3563815"/>
          </a:xfrm>
          <a:prstGeom prst="rect">
            <a:avLst/>
          </a:prstGeom>
        </p:spPr>
      </p:pic>
    </p:spTree>
    <p:extLst>
      <p:ext uri="{BB962C8B-B14F-4D97-AF65-F5344CB8AC3E}">
        <p14:creationId xmlns:p14="http://schemas.microsoft.com/office/powerpoint/2010/main" val="91053182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SA#106 </a:t>
            </a:r>
          </a:p>
        </p:txBody>
      </p:sp>
      <p:sp>
        <p:nvSpPr>
          <p:cNvPr id="2" name="Espace réservé du contenu 1">
            <a:extLst>
              <a:ext uri="{FF2B5EF4-FFF2-40B4-BE49-F238E27FC236}">
                <a16:creationId xmlns:a16="http://schemas.microsoft.com/office/drawing/2014/main" id="{17C79130-A3BC-45EE-8B01-2DF31413434A}"/>
              </a:ext>
            </a:extLst>
          </p:cNvPr>
          <p:cNvSpPr>
            <a:spLocks noGrp="1"/>
          </p:cNvSpPr>
          <p:nvPr>
            <p:ph idx="1"/>
          </p:nvPr>
        </p:nvSpPr>
        <p:spPr/>
        <p:txBody>
          <a:bodyPr/>
          <a:lstStyle/>
          <a:p>
            <a:pPr>
              <a:defRPr/>
            </a:pPr>
            <a:r>
              <a:rPr lang="en-GB" altLang="en-US" sz="2400" dirty="0"/>
              <a:t>AH conference calls (2 to 3 hours each)</a:t>
            </a:r>
          </a:p>
          <a:p>
            <a:pPr lvl="1">
              <a:lnSpc>
                <a:spcPct val="90000"/>
              </a:lnSpc>
              <a:spcBef>
                <a:spcPts val="200"/>
              </a:spcBef>
              <a:tabLst>
                <a:tab pos="1787525" algn="l"/>
                <a:tab pos="3671888" algn="l"/>
              </a:tabLst>
              <a:defRPr/>
            </a:pPr>
            <a:r>
              <a:rPr lang="en-US" sz="2000" dirty="0"/>
              <a:t>Audio SWG: 10 Jan., 17 Jan.</a:t>
            </a:r>
            <a:endParaRPr lang="en-US" sz="1600" dirty="0"/>
          </a:p>
          <a:p>
            <a:pPr lvl="1">
              <a:lnSpc>
                <a:spcPct val="90000"/>
              </a:lnSpc>
              <a:spcBef>
                <a:spcPts val="200"/>
              </a:spcBef>
              <a:tabLst>
                <a:tab pos="1787525" algn="l"/>
                <a:tab pos="3671888" algn="l"/>
              </a:tabLst>
              <a:defRPr/>
            </a:pPr>
            <a:r>
              <a:rPr lang="en-US" sz="2000" dirty="0"/>
              <a:t>MBS SWG: 19 Dec. 8-10 Jan., 6 Feb.</a:t>
            </a:r>
          </a:p>
          <a:p>
            <a:pPr lvl="1">
              <a:lnSpc>
                <a:spcPct val="90000"/>
              </a:lnSpc>
              <a:spcBef>
                <a:spcPts val="200"/>
              </a:spcBef>
              <a:tabLst>
                <a:tab pos="1787525" algn="l"/>
                <a:tab pos="3671888" algn="l"/>
              </a:tabLst>
              <a:defRPr/>
            </a:pPr>
            <a:r>
              <a:rPr lang="en-US" sz="2000" dirty="0"/>
              <a:t>Video SWG: 18 Dec., 14 Jan. , 4 Mar.</a:t>
            </a:r>
          </a:p>
          <a:p>
            <a:pPr lvl="1">
              <a:lnSpc>
                <a:spcPct val="90000"/>
              </a:lnSpc>
              <a:spcBef>
                <a:spcPts val="200"/>
              </a:spcBef>
              <a:tabLst>
                <a:tab pos="1787525" algn="l"/>
                <a:tab pos="3671888" algn="l"/>
              </a:tabLst>
              <a:defRPr/>
            </a:pPr>
            <a:r>
              <a:rPr lang="en-US" sz="2000" dirty="0"/>
              <a:t>RTC SWG: 17 Dec., 15 Jan., 5 Feb., 5 Mar.</a:t>
            </a:r>
          </a:p>
          <a:p>
            <a:pPr>
              <a:defRPr/>
            </a:pPr>
            <a:endParaRPr lang="fi-FI" sz="2400" dirty="0"/>
          </a:p>
          <a:p>
            <a:pPr>
              <a:defRPr/>
            </a:pPr>
            <a:r>
              <a:rPr lang="fi-FI" sz="2400" dirty="0"/>
              <a:t>SA4 plenary meetings</a:t>
            </a:r>
          </a:p>
          <a:p>
            <a:pPr>
              <a:defRPr/>
            </a:pPr>
            <a:endParaRPr lang="fi-FI" sz="2400" dirty="0"/>
          </a:p>
          <a:p>
            <a:pPr>
              <a:defRPr/>
            </a:pPr>
            <a:endParaRPr lang="fi-FI" sz="2400" dirty="0"/>
          </a:p>
          <a:p>
            <a:pPr>
              <a:defRPr/>
            </a:pPr>
            <a:endParaRPr lang="fi-FI" sz="2400" dirty="0"/>
          </a:p>
          <a:p>
            <a:pPr marL="0" indent="0">
              <a:buNone/>
              <a:defRPr/>
            </a:pPr>
            <a:endParaRPr lang="fi-FI" sz="2400" dirty="0"/>
          </a:p>
        </p:txBody>
      </p:sp>
      <p:graphicFrame>
        <p:nvGraphicFramePr>
          <p:cNvPr id="5" name="Table 4">
            <a:extLst>
              <a:ext uri="{FF2B5EF4-FFF2-40B4-BE49-F238E27FC236}">
                <a16:creationId xmlns:a16="http://schemas.microsoft.com/office/drawing/2014/main" id="{10F52884-4281-DAB7-42E4-6319E0DA4D38}"/>
              </a:ext>
            </a:extLst>
          </p:cNvPr>
          <p:cNvGraphicFramePr>
            <a:graphicFrameLocks noGrp="1"/>
          </p:cNvGraphicFramePr>
          <p:nvPr>
            <p:extLst>
              <p:ext uri="{D42A27DB-BD31-4B8C-83A1-F6EECF244321}">
                <p14:modId xmlns:p14="http://schemas.microsoft.com/office/powerpoint/2010/main" val="1695138461"/>
              </p:ext>
            </p:extLst>
          </p:nvPr>
        </p:nvGraphicFramePr>
        <p:xfrm>
          <a:off x="1760497" y="4084137"/>
          <a:ext cx="7559675" cy="1141517"/>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SA4#131</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Feb.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endParaRPr lang="en-US" sz="1400" b="0" u="none" dirty="0">
                        <a:solidFill>
                          <a:schemeClr val="tx1"/>
                        </a:solidFill>
                        <a:latin typeface="+mn-lt"/>
                        <a:cs typeface="Arial" panose="020B0604020202020204" pitchFamily="34" charset="0"/>
                      </a:endParaRP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EBU, Venue: Geneva, Switzerland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2" name="Espace réservé du contenu 1">
            <a:extLst>
              <a:ext uri="{FF2B5EF4-FFF2-40B4-BE49-F238E27FC236}">
                <a16:creationId xmlns:a16="http://schemas.microsoft.com/office/drawing/2014/main" id="{F6FAEB32-1D0C-41F9-A9E1-F9FBAD32225E}"/>
              </a:ext>
            </a:extLst>
          </p:cNvPr>
          <p:cNvSpPr>
            <a:spLocks noGrp="1"/>
          </p:cNvSpPr>
          <p:nvPr>
            <p:ph idx="1"/>
          </p:nvPr>
        </p:nvSpPr>
        <p:spPr/>
        <p:txBody>
          <a:bodyPr/>
          <a:lstStyle/>
          <a:p>
            <a:pPr>
              <a:lnSpc>
                <a:spcPct val="85000"/>
              </a:lnSpc>
              <a:spcBef>
                <a:spcPts val="3000"/>
              </a:spcBef>
            </a:pPr>
            <a:r>
              <a:rPr lang="en-GB" altLang="en-US" sz="2000" dirty="0"/>
              <a:t>SWG AH conference calls</a:t>
            </a:r>
          </a:p>
          <a:p>
            <a:pPr lvl="1">
              <a:lnSpc>
                <a:spcPct val="90000"/>
              </a:lnSpc>
              <a:spcBef>
                <a:spcPts val="200"/>
              </a:spcBef>
              <a:tabLst>
                <a:tab pos="1787525" algn="l"/>
                <a:tab pos="3671888" algn="l"/>
              </a:tabLst>
              <a:defRPr/>
            </a:pPr>
            <a:r>
              <a:rPr lang="en-US" sz="2000" dirty="0"/>
              <a:t>Audio SWG: 10 Mar, 21 Mar., 31 Mar.</a:t>
            </a:r>
            <a:endParaRPr lang="en-US" sz="1600" dirty="0"/>
          </a:p>
          <a:p>
            <a:pPr lvl="1">
              <a:lnSpc>
                <a:spcPct val="90000"/>
              </a:lnSpc>
              <a:spcBef>
                <a:spcPts val="200"/>
              </a:spcBef>
              <a:tabLst>
                <a:tab pos="1787525" algn="l"/>
                <a:tab pos="3671888" algn="l"/>
              </a:tabLst>
              <a:defRPr/>
            </a:pPr>
            <a:r>
              <a:rPr lang="en-US" sz="2000" dirty="0"/>
              <a:t>MBS SWG: 20 Mar., 7 May</a:t>
            </a:r>
          </a:p>
          <a:p>
            <a:pPr lvl="1">
              <a:lnSpc>
                <a:spcPct val="90000"/>
              </a:lnSpc>
              <a:spcBef>
                <a:spcPts val="200"/>
              </a:spcBef>
              <a:tabLst>
                <a:tab pos="1787525" algn="l"/>
                <a:tab pos="3671888" algn="l"/>
              </a:tabLst>
              <a:defRPr/>
            </a:pPr>
            <a:r>
              <a:rPr lang="en-US" sz="2000" dirty="0"/>
              <a:t>Video SWG: 4 Mar, 18 Mar, 25 Mar.</a:t>
            </a:r>
          </a:p>
          <a:p>
            <a:pPr lvl="1">
              <a:lnSpc>
                <a:spcPct val="90000"/>
              </a:lnSpc>
              <a:spcBef>
                <a:spcPts val="200"/>
              </a:spcBef>
              <a:tabLst>
                <a:tab pos="1787525" algn="l"/>
                <a:tab pos="3671888" algn="l"/>
              </a:tabLst>
              <a:defRPr/>
            </a:pPr>
            <a:r>
              <a:rPr lang="en-US" sz="2000" dirty="0"/>
              <a:t>RTC SWG: 5 Mar. , 19 Mar., 26 Mar.</a:t>
            </a:r>
          </a:p>
          <a:p>
            <a:pPr lvl="1">
              <a:lnSpc>
                <a:spcPct val="90000"/>
              </a:lnSpc>
              <a:spcBef>
                <a:spcPts val="200"/>
              </a:spcBef>
              <a:tabLst>
                <a:tab pos="1787525" algn="l"/>
                <a:tab pos="3671888" algn="l"/>
              </a:tabLst>
              <a:defRPr/>
            </a:pPr>
            <a:endParaRPr lang="en-US" sz="2000" u="sng" dirty="0">
              <a:solidFill>
                <a:srgbClr val="FF0000"/>
              </a:solidFill>
            </a:endParaRPr>
          </a:p>
          <a:p>
            <a:pPr>
              <a:spcBef>
                <a:spcPts val="2800"/>
              </a:spcBef>
              <a:defRPr/>
            </a:pPr>
            <a:r>
              <a:rPr lang="en-GB" altLang="en-US" sz="2400" dirty="0"/>
              <a:t>SA4 plenary meetings in next quarter</a:t>
            </a:r>
            <a:endParaRPr lang="en-GB" altLang="en-US" sz="2400" dirty="0">
              <a:solidFill>
                <a:srgbClr val="FF0000"/>
              </a:solidFill>
            </a:endParaRPr>
          </a:p>
          <a:p>
            <a:pPr>
              <a:defRPr/>
            </a:pPr>
            <a:endParaRPr lang="en-GB" altLang="en-US" sz="2400" dirty="0"/>
          </a:p>
          <a:p>
            <a:pPr>
              <a:defRPr/>
            </a:pPr>
            <a:endParaRPr lang="en-GB" altLang="en-US" sz="2400" dirty="0"/>
          </a:p>
          <a:p>
            <a:pPr>
              <a:lnSpc>
                <a:spcPct val="90000"/>
              </a:lnSpc>
              <a:spcBef>
                <a:spcPts val="200"/>
              </a:spcBef>
              <a:tabLst>
                <a:tab pos="1787525" algn="l"/>
                <a:tab pos="3671888" algn="l"/>
              </a:tabLst>
              <a:defRPr/>
            </a:pPr>
            <a:endParaRPr lang="en-US" altLang="en-US" sz="2400" dirty="0"/>
          </a:p>
        </p:txBody>
      </p:sp>
      <p:graphicFrame>
        <p:nvGraphicFramePr>
          <p:cNvPr id="6" name="Table 5">
            <a:extLst>
              <a:ext uri="{FF2B5EF4-FFF2-40B4-BE49-F238E27FC236}">
                <a16:creationId xmlns:a16="http://schemas.microsoft.com/office/drawing/2014/main" id="{7BE4D0B7-FD5F-4FBC-A11A-6CEF7109A01D}"/>
              </a:ext>
            </a:extLst>
          </p:cNvPr>
          <p:cNvGraphicFramePr>
            <a:graphicFrameLocks noGrp="1"/>
          </p:cNvGraphicFramePr>
          <p:nvPr>
            <p:extLst>
              <p:ext uri="{D42A27DB-BD31-4B8C-83A1-F6EECF244321}">
                <p14:modId xmlns:p14="http://schemas.microsoft.com/office/powerpoint/2010/main" val="1667237029"/>
              </p:ext>
            </p:extLst>
          </p:nvPr>
        </p:nvGraphicFramePr>
        <p:xfrm>
          <a:off x="1751166" y="4262332"/>
          <a:ext cx="7559675" cy="1591058"/>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44954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SA4#131e-bis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11-17 April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448980948"/>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SA4#132</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19-23 May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JAF3, Venue: Fukuoka, Japan</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 SA4 plenary meetings (2025): 3 F2F and 2 e-meetings</a:t>
            </a: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4" name="Table 3">
            <a:extLst>
              <a:ext uri="{FF2B5EF4-FFF2-40B4-BE49-F238E27FC236}">
                <a16:creationId xmlns:a16="http://schemas.microsoft.com/office/drawing/2014/main" id="{E6F22766-5745-1026-CCE8-8000A377966B}"/>
              </a:ext>
            </a:extLst>
          </p:cNvPr>
          <p:cNvGraphicFramePr>
            <a:graphicFrameLocks noGrp="1"/>
          </p:cNvGraphicFramePr>
          <p:nvPr>
            <p:extLst>
              <p:ext uri="{D42A27DB-BD31-4B8C-83A1-F6EECF244321}">
                <p14:modId xmlns:p14="http://schemas.microsoft.com/office/powerpoint/2010/main" val="846743576"/>
              </p:ext>
            </p:extLst>
          </p:nvPr>
        </p:nvGraphicFramePr>
        <p:xfrm>
          <a:off x="1850757" y="2081505"/>
          <a:ext cx="7559675" cy="378587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05306">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8717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bg1">
                              <a:lumMod val="50000"/>
                            </a:schemeClr>
                          </a:solidFill>
                          <a:latin typeface="+mn-lt"/>
                          <a:cs typeface="Arial" panose="020B0604020202020204" pitchFamily="34" charset="0"/>
                        </a:rPr>
                        <a:t>SA4#131</a:t>
                      </a:r>
                      <a:endParaRPr lang="en-US" sz="1400" b="0" dirty="0">
                        <a:solidFill>
                          <a:schemeClr val="bg1">
                            <a:lumMod val="50000"/>
                          </a:schemeClr>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bg1">
                              <a:lumMod val="50000"/>
                            </a:schemeClr>
                          </a:solidFill>
                          <a:effectLst/>
                          <a:latin typeface="+mn-lt"/>
                          <a:ea typeface="Calibri" panose="020F0502020204030204" pitchFamily="34" charset="0"/>
                          <a:cs typeface="Arial" panose="020B0604020202020204" pitchFamily="34" charset="0"/>
                        </a:rPr>
                        <a:t>F2F: 17-21 Feb.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endParaRPr lang="en-US" sz="1400" b="0" u="none" dirty="0">
                        <a:solidFill>
                          <a:schemeClr val="bg1">
                            <a:lumMod val="50000"/>
                          </a:schemeClr>
                        </a:solidFill>
                        <a:latin typeface="+mn-lt"/>
                        <a:cs typeface="Arial" panose="020B0604020202020204" pitchFamily="34" charset="0"/>
                      </a:endParaRP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bg1">
                              <a:lumMod val="50000"/>
                            </a:schemeClr>
                          </a:solidFill>
                          <a:latin typeface="+mn-lt"/>
                          <a:cs typeface="Arial" panose="020B0604020202020204" pitchFamily="34" charset="0"/>
                        </a:rPr>
                        <a:t>Host: EBU, Venue: Geneva, Switzerland</a:t>
                      </a:r>
                    </a:p>
                  </a:txBody>
                  <a:tcPr marL="91429" marR="91429" marT="45667" marB="45667" anchor="ctr"/>
                </a:tc>
                <a:extLst>
                  <a:ext uri="{0D108BD9-81ED-4DB2-BD59-A6C34878D82A}">
                    <a16:rowId xmlns:a16="http://schemas.microsoft.com/office/drawing/2014/main" val="10002"/>
                  </a:ext>
                </a:extLst>
              </a:tr>
              <a:tr h="65953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SA4#131e-bis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11-17 April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2388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SA4#132</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19-23 May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JAF3, Venue: Fukuoka, Japan</a:t>
                      </a:r>
                    </a:p>
                  </a:txBody>
                  <a:tcPr marL="91429" marR="91429" marT="45667" marB="45667" anchor="ctr"/>
                </a:tc>
                <a:extLst>
                  <a:ext uri="{0D108BD9-81ED-4DB2-BD59-A6C34878D82A}">
                    <a16:rowId xmlns:a16="http://schemas.microsoft.com/office/drawing/2014/main" val="10004"/>
                  </a:ext>
                </a:extLst>
              </a:tr>
              <a:tr h="80585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SA4#133e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21-25 Jul.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62388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SA4#134</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Nov.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Dallas, Texas, USA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77675382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- 3</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SA4 plenary meetings (2026): 3 F2F and 2 e-meetings</a:t>
            </a: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lvl="1">
              <a:defRPr/>
            </a:pPr>
            <a:r>
              <a:rPr lang="en-US" dirty="0">
                <a:solidFill>
                  <a:schemeClr val="tx1"/>
                </a:solidFill>
              </a:rPr>
              <a:t>* </a:t>
            </a:r>
            <a:r>
              <a:rPr lang="en-US" b="0" dirty="0">
                <a:solidFill>
                  <a:schemeClr val="tx1"/>
                </a:solidFill>
              </a:rPr>
              <a:t>Only one of April or October bis meeting is expected to be needed.</a:t>
            </a:r>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3" name="Table 2">
            <a:extLst>
              <a:ext uri="{FF2B5EF4-FFF2-40B4-BE49-F238E27FC236}">
                <a16:creationId xmlns:a16="http://schemas.microsoft.com/office/drawing/2014/main" id="{D7EE71CD-F552-A9B4-BEE7-4C94315D936F}"/>
              </a:ext>
            </a:extLst>
          </p:cNvPr>
          <p:cNvGraphicFramePr>
            <a:graphicFrameLocks noGrp="1"/>
          </p:cNvGraphicFramePr>
          <p:nvPr>
            <p:extLst>
              <p:ext uri="{D42A27DB-BD31-4B8C-83A1-F6EECF244321}">
                <p14:modId xmlns:p14="http://schemas.microsoft.com/office/powerpoint/2010/main" val="401394148"/>
              </p:ext>
            </p:extLst>
          </p:nvPr>
        </p:nvGraphicFramePr>
        <p:xfrm>
          <a:off x="2020281" y="1909135"/>
          <a:ext cx="7559675" cy="3584778"/>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331795">
                <a:tc>
                  <a:txBody>
                    <a:bodyPr/>
                    <a:lstStyle/>
                    <a:p>
                      <a:pPr marL="36000">
                        <a:lnSpc>
                          <a:spcPct val="90000"/>
                        </a:lnSpc>
                      </a:pPr>
                      <a:r>
                        <a:rPr lang="fi-FI" sz="1400" dirty="0"/>
                        <a:t>Meetings in 2026</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648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SA4#135</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9-13 Feb. 2026</a:t>
                      </a:r>
                      <a:endParaRPr lang="en-US" sz="1400" u="sng" dirty="0">
                        <a:solidFill>
                          <a:srgbClr val="FF0000"/>
                        </a:solidFill>
                        <a:effectLst/>
                        <a:latin typeface="+mn-lt"/>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India</a:t>
                      </a:r>
                    </a:p>
                  </a:txBody>
                  <a:tcPr marL="91429" marR="91429" marT="45667" marB="45667" anchor="ctr"/>
                </a:tc>
                <a:extLst>
                  <a:ext uri="{0D108BD9-81ED-4DB2-BD59-A6C34878D82A}">
                    <a16:rowId xmlns:a16="http://schemas.microsoft.com/office/drawing/2014/main" val="10002"/>
                  </a:ext>
                </a:extLst>
              </a:tr>
              <a:tr h="69335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SA4#135e-bis*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13-17 Apr.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45058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SA4#136</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11-15 May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Interdigital, Venue: Montreal</a:t>
                      </a:r>
                      <a:endParaRPr lang="en-US" sz="1400" b="0" u="sng" dirty="0">
                        <a:solidFill>
                          <a:srgbClr val="FF0000"/>
                        </a:solidFill>
                        <a:latin typeface="+mn-lt"/>
                        <a:cs typeface="Arial" panose="020B0604020202020204" pitchFamily="34" charset="0"/>
                      </a:endParaRPr>
                    </a:p>
                  </a:txBody>
                  <a:tcPr marL="91429" marR="91429" marT="45667" marB="45667" anchor="ctr"/>
                </a:tc>
                <a:extLst>
                  <a:ext uri="{0D108BD9-81ED-4DB2-BD59-A6C34878D82A}">
                    <a16:rowId xmlns:a16="http://schemas.microsoft.com/office/drawing/2014/main" val="10004"/>
                  </a:ext>
                </a:extLst>
              </a:tr>
              <a:tr h="45137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SA4#137e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24-28 Aug.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79046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SA4#137e-bis*</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12-16 Oct. 2026</a:t>
                      </a:r>
                    </a:p>
                    <a:p>
                      <a:pPr marL="0" marR="0" lvl="0" indent="0" algn="l" defTabSz="914423" rtl="0" eaLnBrk="1" fontAlgn="auto" latinLnBrk="0" hangingPunct="1">
                        <a:lnSpc>
                          <a:spcPct val="100000"/>
                        </a:lnSpc>
                        <a:spcBef>
                          <a:spcPts val="0"/>
                        </a:spcBef>
                        <a:spcAft>
                          <a:spcPts val="0"/>
                        </a:spcAft>
                        <a:buClrTx/>
                        <a:buSzTx/>
                        <a:buFontTx/>
                        <a:buNone/>
                        <a:tabLst/>
                        <a:defRPr/>
                      </a:pPr>
                      <a:r>
                        <a:rPr lang="en-US" sz="1400" u="none" dirty="0">
                          <a:solidFill>
                            <a:schemeClr val="tx1"/>
                          </a:solidFill>
                          <a:effectLst/>
                          <a:latin typeface="+mn-lt"/>
                          <a:ea typeface="Calibri" panose="020F0502020204030204" pitchFamily="34" charset="0"/>
                          <a:cs typeface="Arial" panose="020B0604020202020204" pitchFamily="34" charset="0"/>
                        </a:rPr>
                        <a:t>Note: dates TBC depending on MPEG#156 exact dates.</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626309156"/>
                  </a:ext>
                </a:extLst>
              </a:tr>
              <a:tr h="51073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16-20 Nov.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North-America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404138950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dirty="0"/>
              <a:t>SA4 meeting statistics</a:t>
            </a:r>
          </a:p>
        </p:txBody>
      </p:sp>
      <p:sp>
        <p:nvSpPr>
          <p:cNvPr id="8" name="Espace réservé du contenu 1">
            <a:extLst>
              <a:ext uri="{FF2B5EF4-FFF2-40B4-BE49-F238E27FC236}">
                <a16:creationId xmlns:a16="http://schemas.microsoft.com/office/drawing/2014/main" id="{66A15E75-0973-4195-A43E-2B3DD802BE88}"/>
              </a:ext>
            </a:extLst>
          </p:cNvPr>
          <p:cNvSpPr>
            <a:spLocks noGrp="1"/>
          </p:cNvSpPr>
          <p:nvPr>
            <p:ph idx="1"/>
          </p:nvPr>
        </p:nvSpPr>
        <p:spPr>
          <a:xfrm>
            <a:off x="647700" y="1454151"/>
            <a:ext cx="11184467" cy="839610"/>
          </a:xfrm>
        </p:spPr>
        <p:txBody>
          <a:bodyPr/>
          <a:lstStyle/>
          <a:p>
            <a:pPr>
              <a:lnSpc>
                <a:spcPct val="85000"/>
              </a:lnSpc>
              <a:spcBef>
                <a:spcPts val="3000"/>
              </a:spcBef>
            </a:pPr>
            <a:r>
              <a:rPr lang="en-US" altLang="en-US" sz="2000" dirty="0"/>
              <a:t>Note 1: the number of F2F participants at SA4#131 (85) is representative of a regular standalone SA4 F2F meeting.</a:t>
            </a:r>
          </a:p>
          <a:p>
            <a:pPr>
              <a:lnSpc>
                <a:spcPct val="85000"/>
              </a:lnSpc>
              <a:spcBef>
                <a:spcPts val="3000"/>
              </a:spcBef>
            </a:pPr>
            <a:r>
              <a:rPr lang="en-US" altLang="en-US" sz="2000" dirty="0"/>
              <a:t>Note 2: the number of </a:t>
            </a:r>
            <a:r>
              <a:rPr lang="en-US" altLang="en-US" sz="2000" dirty="0" err="1"/>
              <a:t>Tdocs</a:t>
            </a:r>
            <a:r>
              <a:rPr lang="en-US" altLang="en-US" sz="2000" dirty="0"/>
              <a:t> (533) per meeting at SA4#128 was at a record high</a:t>
            </a:r>
          </a:p>
          <a:p>
            <a:pPr lvl="1">
              <a:lnSpc>
                <a:spcPct val="90000"/>
              </a:lnSpc>
              <a:spcBef>
                <a:spcPts val="200"/>
              </a:spcBef>
              <a:tabLst>
                <a:tab pos="1787525" algn="l"/>
                <a:tab pos="3671888" algn="l"/>
              </a:tabLst>
              <a:defRPr/>
            </a:pPr>
            <a:endParaRPr lang="en-US" sz="2000" dirty="0"/>
          </a:p>
          <a:p>
            <a:pPr>
              <a:lnSpc>
                <a:spcPct val="90000"/>
              </a:lnSpc>
              <a:spcBef>
                <a:spcPts val="200"/>
              </a:spcBef>
              <a:tabLst>
                <a:tab pos="1787525" algn="l"/>
                <a:tab pos="3671888" algn="l"/>
              </a:tabLst>
              <a:defRPr/>
            </a:pPr>
            <a:endParaRPr lang="en-US" altLang="en-US" sz="2400" dirty="0"/>
          </a:p>
        </p:txBody>
      </p:sp>
      <p:pic>
        <p:nvPicPr>
          <p:cNvPr id="4" name="Picture 3">
            <a:extLst>
              <a:ext uri="{FF2B5EF4-FFF2-40B4-BE49-F238E27FC236}">
                <a16:creationId xmlns:a16="http://schemas.microsoft.com/office/drawing/2014/main" id="{3025702B-EA3B-E5F3-9A21-C4A7805245AB}"/>
              </a:ext>
            </a:extLst>
          </p:cNvPr>
          <p:cNvPicPr>
            <a:picLocks noChangeAspect="1"/>
          </p:cNvPicPr>
          <p:nvPr/>
        </p:nvPicPr>
        <p:blipFill>
          <a:blip r:embed="rId2"/>
          <a:stretch>
            <a:fillRect/>
          </a:stretch>
        </p:blipFill>
        <p:spPr>
          <a:xfrm>
            <a:off x="731055" y="3322998"/>
            <a:ext cx="5364945" cy="2773920"/>
          </a:xfrm>
          <a:prstGeom prst="rect">
            <a:avLst/>
          </a:prstGeom>
        </p:spPr>
      </p:pic>
      <p:pic>
        <p:nvPicPr>
          <p:cNvPr id="7" name="Picture 6">
            <a:extLst>
              <a:ext uri="{FF2B5EF4-FFF2-40B4-BE49-F238E27FC236}">
                <a16:creationId xmlns:a16="http://schemas.microsoft.com/office/drawing/2014/main" id="{E1525233-77BE-DE91-9E33-B408254845ED}"/>
              </a:ext>
            </a:extLst>
          </p:cNvPr>
          <p:cNvPicPr>
            <a:picLocks noChangeAspect="1"/>
          </p:cNvPicPr>
          <p:nvPr/>
        </p:nvPicPr>
        <p:blipFill>
          <a:blip r:embed="rId3"/>
          <a:stretch>
            <a:fillRect/>
          </a:stretch>
        </p:blipFill>
        <p:spPr>
          <a:xfrm>
            <a:off x="6239933" y="3322998"/>
            <a:ext cx="5358848" cy="2786113"/>
          </a:xfrm>
          <a:prstGeom prst="rect">
            <a:avLst/>
          </a:prstGeom>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dirty="0"/>
              <a:t>SA4 progress highlights </a:t>
            </a:r>
          </a:p>
        </p:txBody>
      </p:sp>
      <p:sp>
        <p:nvSpPr>
          <p:cNvPr id="2" name="Espace réservé du contenu 1">
            <a:extLst>
              <a:ext uri="{FF2B5EF4-FFF2-40B4-BE49-F238E27FC236}">
                <a16:creationId xmlns:a16="http://schemas.microsoft.com/office/drawing/2014/main" id="{276E1530-8589-41DD-88C5-7BD0BB317467}"/>
              </a:ext>
            </a:extLst>
          </p:cNvPr>
          <p:cNvSpPr>
            <a:spLocks noGrp="1"/>
          </p:cNvSpPr>
          <p:nvPr>
            <p:ph idx="1"/>
          </p:nvPr>
        </p:nvSpPr>
        <p:spPr>
          <a:xfrm>
            <a:off x="647700" y="1026367"/>
            <a:ext cx="11184467" cy="5258548"/>
          </a:xfrm>
        </p:spPr>
        <p:txBody>
          <a:bodyPr/>
          <a:lstStyle/>
          <a:p>
            <a:r>
              <a:rPr lang="en-US" sz="1400" dirty="0"/>
              <a:t>Corrections of algorithmic description of EVS Codec (</a:t>
            </a:r>
            <a:r>
              <a:rPr lang="en-US" sz="1400" dirty="0" err="1"/>
              <a:t>EVS_Codec</a:t>
            </a:r>
            <a:r>
              <a:rPr lang="en-US" sz="1400" dirty="0"/>
              <a:t>) from Rel-12;</a:t>
            </a:r>
          </a:p>
          <a:p>
            <a:r>
              <a:rPr lang="en-US" sz="1400" dirty="0"/>
              <a:t>Corrections of XML for MBMS (PMA-</a:t>
            </a:r>
            <a:r>
              <a:rPr lang="en-US" sz="1400" dirty="0" err="1"/>
              <a:t>MBS_Ext</a:t>
            </a:r>
            <a:r>
              <a:rPr lang="en-US" sz="1400" dirty="0"/>
              <a:t>) from Rel-17;</a:t>
            </a:r>
          </a:p>
          <a:p>
            <a:r>
              <a:rPr lang="en-US" sz="1400" dirty="0"/>
              <a:t>Several Rel-18 Corrections on 5GMS_Audio_Ph2, 5GMS_Pro_Ph2, 5GMS3 </a:t>
            </a:r>
            <a:r>
              <a:rPr lang="en-US" sz="1400" dirty="0" err="1"/>
              <a:t>OpenAPI</a:t>
            </a:r>
            <a:r>
              <a:rPr lang="en-US" sz="1400" dirty="0"/>
              <a:t>, IBACS, IVAS_CODEC and 5MBP3.</a:t>
            </a:r>
          </a:p>
          <a:p>
            <a:r>
              <a:rPr lang="en-US" sz="1400" dirty="0">
                <a:solidFill>
                  <a:srgbClr val="000000"/>
                </a:solidFill>
              </a:rPr>
              <a:t>Rel-19:</a:t>
            </a:r>
          </a:p>
          <a:p>
            <a:pPr lvl="1"/>
            <a:r>
              <a:rPr lang="en-US" sz="1400" dirty="0">
                <a:solidFill>
                  <a:srgbClr val="000000"/>
                </a:solidFill>
              </a:rPr>
              <a:t>CRs to Rel-19 completed features on 5G_MEDIA_MTSI_ext, NG_RTC_Ph2, AE_enTV-S4, FS_5G_RTP_Ph2 and </a:t>
            </a:r>
            <a:r>
              <a:rPr lang="en-US" sz="1400" dirty="0" err="1">
                <a:solidFill>
                  <a:srgbClr val="000000"/>
                </a:solidFill>
              </a:rPr>
              <a:t>FS_XRTraffic</a:t>
            </a:r>
            <a:endParaRPr lang="en-US" sz="1400" dirty="0">
              <a:solidFill>
                <a:srgbClr val="000000"/>
              </a:solidFill>
            </a:endParaRPr>
          </a:p>
          <a:p>
            <a:pPr lvl="1"/>
            <a:r>
              <a:rPr lang="en-US" sz="1400" dirty="0">
                <a:solidFill>
                  <a:srgbClr val="000000"/>
                </a:solidFill>
              </a:rPr>
              <a:t>4 studies and 1 Work Item </a:t>
            </a:r>
            <a:r>
              <a:rPr lang="en-US" sz="1400" dirty="0">
                <a:solidFill>
                  <a:srgbClr val="33CC33"/>
                </a:solidFill>
              </a:rPr>
              <a:t>completed</a:t>
            </a:r>
            <a:r>
              <a:rPr lang="en-US" sz="1400" dirty="0">
                <a:solidFill>
                  <a:srgbClr val="000000"/>
                </a:solidFill>
              </a:rPr>
              <a:t>:</a:t>
            </a:r>
          </a:p>
          <a:p>
            <a:pPr lvl="2"/>
            <a:r>
              <a:rPr lang="en-US" sz="1400" dirty="0">
                <a:solidFill>
                  <a:srgbClr val="000000"/>
                </a:solidFill>
              </a:rPr>
              <a:t>Stage 2 for Advanced Media Delivery (AMD-ARCH-MED)</a:t>
            </a:r>
          </a:p>
          <a:p>
            <a:pPr lvl="2"/>
            <a:r>
              <a:rPr lang="en-US" sz="1400" dirty="0">
                <a:solidFill>
                  <a:srgbClr val="000000"/>
                </a:solidFill>
              </a:rPr>
              <a:t>Feasibility Study on Avatars for Real-Time Communication (FS_AVATAR)</a:t>
            </a:r>
          </a:p>
          <a:p>
            <a:pPr lvl="2"/>
            <a:r>
              <a:rPr lang="en-US" sz="1400" dirty="0">
                <a:solidFill>
                  <a:srgbClr val="000000"/>
                </a:solidFill>
              </a:rPr>
              <a:t>Study on Media </a:t>
            </a:r>
            <a:r>
              <a:rPr lang="en-US" sz="1400" dirty="0" err="1">
                <a:solidFill>
                  <a:srgbClr val="000000"/>
                </a:solidFill>
              </a:rPr>
              <a:t>enerGy</a:t>
            </a:r>
            <a:r>
              <a:rPr lang="en-US" sz="1400" dirty="0">
                <a:solidFill>
                  <a:srgbClr val="000000"/>
                </a:solidFill>
              </a:rPr>
              <a:t> consumption </a:t>
            </a:r>
            <a:r>
              <a:rPr lang="en-US" sz="1400" dirty="0" err="1">
                <a:solidFill>
                  <a:srgbClr val="000000"/>
                </a:solidFill>
              </a:rPr>
              <a:t>exposuRE</a:t>
            </a:r>
            <a:r>
              <a:rPr lang="en-US" sz="1400" dirty="0">
                <a:solidFill>
                  <a:srgbClr val="000000"/>
                </a:solidFill>
              </a:rPr>
              <a:t> and </a:t>
            </a:r>
            <a:r>
              <a:rPr lang="en-US" sz="1400" dirty="0" err="1">
                <a:solidFill>
                  <a:srgbClr val="000000"/>
                </a:solidFill>
              </a:rPr>
              <a:t>EvaluatioN</a:t>
            </a:r>
            <a:r>
              <a:rPr lang="en-US" sz="1400" dirty="0">
                <a:solidFill>
                  <a:srgbClr val="000000"/>
                </a:solidFill>
              </a:rPr>
              <a:t> framework (</a:t>
            </a:r>
            <a:r>
              <a:rPr lang="en-US" sz="1400" dirty="0" err="1">
                <a:solidFill>
                  <a:srgbClr val="000000"/>
                </a:solidFill>
              </a:rPr>
              <a:t>FS_MediaEnergyGREEN</a:t>
            </a:r>
            <a:r>
              <a:rPr lang="en-US" sz="1400" dirty="0">
                <a:solidFill>
                  <a:srgbClr val="000000"/>
                </a:solidFill>
              </a:rPr>
              <a:t>) </a:t>
            </a:r>
          </a:p>
          <a:p>
            <a:pPr lvl="2"/>
            <a:r>
              <a:rPr lang="en-US" sz="1400" dirty="0">
                <a:solidFill>
                  <a:srgbClr val="000000"/>
                </a:solidFill>
              </a:rPr>
              <a:t>Advanced Media Delivery (FS_AMD)</a:t>
            </a:r>
          </a:p>
          <a:p>
            <a:pPr lvl="2"/>
            <a:r>
              <a:rPr lang="en-US" sz="1400" dirty="0" err="1">
                <a:solidFill>
                  <a:srgbClr val="000000"/>
                </a:solidFill>
              </a:rPr>
              <a:t>FS_HapticsMedia</a:t>
            </a:r>
            <a:endParaRPr lang="en-US" sz="1400" dirty="0">
              <a:solidFill>
                <a:srgbClr val="000000"/>
              </a:solidFill>
            </a:endParaRPr>
          </a:p>
          <a:p>
            <a:pPr lvl="1"/>
            <a:r>
              <a:rPr lang="en-US" sz="1400" dirty="0">
                <a:effectLst/>
                <a:ea typeface="Arial" panose="020B0604020202020204" pitchFamily="34" charset="0"/>
              </a:rPr>
              <a:t>Revised IVAS_Codec_Ph2 WID clarifying the work on enhanced conformance methods</a:t>
            </a:r>
          </a:p>
          <a:p>
            <a:pPr lvl="1"/>
            <a:r>
              <a:rPr lang="en-US" sz="1400" dirty="0">
                <a:solidFill>
                  <a:srgbClr val="000000"/>
                </a:solidFill>
              </a:rPr>
              <a:t>4 Work Items </a:t>
            </a:r>
            <a:r>
              <a:rPr lang="en-US" sz="1400" dirty="0">
                <a:solidFill>
                  <a:srgbClr val="33CC33"/>
                </a:solidFill>
              </a:rPr>
              <a:t>progressing as planned</a:t>
            </a:r>
            <a:r>
              <a:rPr lang="en-US" sz="1400" dirty="0">
                <a:solidFill>
                  <a:srgbClr val="000000"/>
                </a:solidFill>
              </a:rPr>
              <a:t>: VOPS, SR_IMS, IVAS_Codec_Ph2 and 5G_RTP_Ph2</a:t>
            </a:r>
          </a:p>
          <a:p>
            <a:pPr lvl="1"/>
            <a:r>
              <a:rPr lang="en-US" sz="1400" dirty="0">
                <a:solidFill>
                  <a:srgbClr val="000000"/>
                </a:solidFill>
              </a:rPr>
              <a:t>2 Work Items </a:t>
            </a:r>
            <a:r>
              <a:rPr lang="en-US" sz="1400" dirty="0">
                <a:solidFill>
                  <a:srgbClr val="FFC000"/>
                </a:solidFill>
              </a:rPr>
              <a:t>progressing slower than expected</a:t>
            </a:r>
            <a:r>
              <a:rPr lang="en-US" sz="1400" dirty="0">
                <a:solidFill>
                  <a:srgbClr val="000000"/>
                </a:solidFill>
              </a:rPr>
              <a:t>: ATIAS_Ph2 and </a:t>
            </a:r>
            <a:r>
              <a:rPr lang="en-US" sz="1400" dirty="0" err="1">
                <a:solidFill>
                  <a:srgbClr val="000000"/>
                </a:solidFill>
              </a:rPr>
              <a:t>DaCAS</a:t>
            </a:r>
            <a:endParaRPr lang="en-US" sz="1400" dirty="0">
              <a:solidFill>
                <a:srgbClr val="000000"/>
              </a:solidFill>
            </a:endParaRPr>
          </a:p>
          <a:p>
            <a:pPr lvl="1"/>
            <a:r>
              <a:rPr lang="en-US" sz="1400" dirty="0">
                <a:solidFill>
                  <a:srgbClr val="000000"/>
                </a:solidFill>
              </a:rPr>
              <a:t>4 studies </a:t>
            </a:r>
            <a:r>
              <a:rPr lang="en-US" sz="1400" dirty="0">
                <a:solidFill>
                  <a:srgbClr val="33CC33"/>
                </a:solidFill>
              </a:rPr>
              <a:t>progressing as planned</a:t>
            </a:r>
            <a:r>
              <a:rPr lang="en-US" sz="1400" dirty="0">
                <a:solidFill>
                  <a:srgbClr val="000000"/>
                </a:solidFill>
              </a:rPr>
              <a:t>: FS_AI4Media, FS_ACAPI, </a:t>
            </a:r>
            <a:r>
              <a:rPr lang="en-US" sz="1400" dirty="0" err="1">
                <a:solidFill>
                  <a:srgbClr val="000000"/>
                </a:solidFill>
              </a:rPr>
              <a:t>FS_ARSpatial</a:t>
            </a:r>
            <a:r>
              <a:rPr lang="en-US" sz="1400" dirty="0">
                <a:solidFill>
                  <a:srgbClr val="000000"/>
                </a:solidFill>
              </a:rPr>
              <a:t> and FS_iRTCW_Ph2</a:t>
            </a:r>
          </a:p>
          <a:p>
            <a:pPr lvl="1"/>
            <a:r>
              <a:rPr lang="en-US" sz="1400" dirty="0">
                <a:solidFill>
                  <a:srgbClr val="000000"/>
                </a:solidFill>
              </a:rPr>
              <a:t>2 Studies </a:t>
            </a:r>
            <a:r>
              <a:rPr lang="en-US" sz="1400" dirty="0">
                <a:solidFill>
                  <a:srgbClr val="FFC000"/>
                </a:solidFill>
              </a:rPr>
              <a:t>progressing slower than expected</a:t>
            </a:r>
            <a:r>
              <a:rPr lang="en-US" sz="1400" dirty="0">
                <a:solidFill>
                  <a:srgbClr val="000000"/>
                </a:solidFill>
              </a:rPr>
              <a:t>: </a:t>
            </a:r>
            <a:r>
              <a:rPr lang="en-US" sz="1400" dirty="0" err="1">
                <a:solidFill>
                  <a:srgbClr val="000000"/>
                </a:solidFill>
              </a:rPr>
              <a:t>FS_MeMe</a:t>
            </a:r>
            <a:r>
              <a:rPr lang="en-US" sz="1400" dirty="0">
                <a:solidFill>
                  <a:srgbClr val="000000"/>
                </a:solidFill>
              </a:rPr>
              <a:t> and FS_Beyond2D</a:t>
            </a:r>
          </a:p>
          <a:p>
            <a:pPr lvl="1"/>
            <a:r>
              <a:rPr lang="en-US" sz="1400" dirty="0">
                <a:solidFill>
                  <a:srgbClr val="000000"/>
                </a:solidFill>
              </a:rPr>
              <a:t>4 CRs agreed on </a:t>
            </a:r>
            <a:r>
              <a:rPr lang="en-US" sz="1400" b="0" dirty="0">
                <a:latin typeface="+mn-lt"/>
              </a:rPr>
              <a:t>5G Real-time Transport Protocol Configurations, Phase 2  </a:t>
            </a:r>
            <a:r>
              <a:rPr lang="en-US" altLang="en-US" sz="1400" dirty="0"/>
              <a:t>(</a:t>
            </a:r>
            <a:r>
              <a:rPr lang="en-US" sz="1400" b="0" dirty="0">
                <a:latin typeface="+mn-lt"/>
              </a:rPr>
              <a:t>5G_RTP_Ph2</a:t>
            </a:r>
            <a:r>
              <a:rPr lang="en-US" altLang="en-US" sz="1400" dirty="0"/>
              <a:t>)</a:t>
            </a:r>
            <a:endParaRPr lang="en-US" altLang="zh-CN" sz="1400" dirty="0">
              <a:highlight>
                <a:srgbClr val="FFFF00"/>
              </a:highlight>
              <a:cs typeface="Arial" pitchFamily="34" charset="0"/>
            </a:endParaRPr>
          </a:p>
          <a:p>
            <a:r>
              <a:rPr lang="en-US" sz="1400" dirty="0">
                <a:solidFill>
                  <a:srgbClr val="000000"/>
                </a:solidFill>
              </a:rPr>
              <a:t>New work</a:t>
            </a:r>
          </a:p>
          <a:p>
            <a:pPr lvl="1">
              <a:lnSpc>
                <a:spcPct val="90000"/>
              </a:lnSpc>
              <a:spcBef>
                <a:spcPts val="300"/>
              </a:spcBef>
            </a:pPr>
            <a:r>
              <a:rPr lang="en-US" sz="1400" b="0" dirty="0">
                <a:latin typeface="+mn-lt"/>
              </a:rPr>
              <a:t>Avatar Communications in AR Calls </a:t>
            </a:r>
            <a:r>
              <a:rPr lang="en-US" altLang="en-US" sz="1400" dirty="0"/>
              <a:t>(</a:t>
            </a:r>
            <a:r>
              <a:rPr lang="en-US" sz="1400" b="0" dirty="0" err="1">
                <a:latin typeface="+mn-lt"/>
              </a:rPr>
              <a:t>AvCall</a:t>
            </a:r>
            <a:r>
              <a:rPr lang="en-US" sz="1400" b="0" dirty="0">
                <a:latin typeface="+mn-lt"/>
              </a:rPr>
              <a:t>-MED</a:t>
            </a:r>
            <a:r>
              <a:rPr lang="en-US" altLang="en-US" sz="1400" dirty="0"/>
              <a:t>), Rel-19</a:t>
            </a:r>
          </a:p>
          <a:p>
            <a:pPr lvl="1">
              <a:lnSpc>
                <a:spcPct val="90000"/>
              </a:lnSpc>
              <a:spcBef>
                <a:spcPts val="300"/>
              </a:spcBef>
            </a:pPr>
            <a:r>
              <a:rPr lang="en-US" altLang="en-US" sz="1400" dirty="0"/>
              <a:t>Stage 3 for Advanced Media Delivery (AMD_PRO-MED), Rel-19</a:t>
            </a:r>
          </a:p>
          <a:p>
            <a:pPr lvl="1">
              <a:lnSpc>
                <a:spcPct val="90000"/>
              </a:lnSpc>
              <a:spcBef>
                <a:spcPts val="300"/>
              </a:spcBef>
            </a:pPr>
            <a:r>
              <a:rPr lang="en-US" sz="1400" dirty="0"/>
              <a:t>Study on Ultra Low Bitrate Speech Codec (FS_ULBC), Rel-20</a:t>
            </a:r>
            <a:endParaRPr lang="fr-FR" sz="14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2.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docProps/app.xml><?xml version="1.0" encoding="utf-8"?>
<Properties xmlns="http://schemas.openxmlformats.org/officeDocument/2006/extended-properties" xmlns:vt="http://schemas.openxmlformats.org/officeDocument/2006/docPropsVTypes">
  <Template/>
  <TotalTime>111953</TotalTime>
  <Words>6486</Words>
  <Application>Microsoft Office PowerPoint</Application>
  <PresentationFormat>Widescreen</PresentationFormat>
  <Paragraphs>1369</Paragraphs>
  <Slides>39</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39</vt:i4>
      </vt:variant>
    </vt:vector>
  </HeadingPairs>
  <TitlesOfParts>
    <vt:vector size="48" baseType="lpstr">
      <vt:lpstr>MS Mincho</vt:lpstr>
      <vt:lpstr>SimSun</vt:lpstr>
      <vt:lpstr>SimSun</vt:lpstr>
      <vt:lpstr>Arial</vt:lpstr>
      <vt:lpstr>Arial </vt:lpstr>
      <vt:lpstr>Calibri</vt:lpstr>
      <vt:lpstr>Symbol</vt:lpstr>
      <vt:lpstr>Times New Roman</vt:lpstr>
      <vt:lpstr>Office Theme</vt:lpstr>
      <vt:lpstr>     TSG SA WG4 (SA4) Status Report at TSG SA#107    </vt:lpstr>
      <vt:lpstr>Outline</vt:lpstr>
      <vt:lpstr>SA4 leadership and subgroups</vt:lpstr>
      <vt:lpstr>Meetings held since SA#106 </vt:lpstr>
      <vt:lpstr>Calendar of future meetings - 1</vt:lpstr>
      <vt:lpstr>Calendar of future meetings - 2</vt:lpstr>
      <vt:lpstr>Calendar of future meetings - 3</vt:lpstr>
      <vt:lpstr>SA4 meeting statistics</vt:lpstr>
      <vt:lpstr>SA4 progress highlights </vt:lpstr>
      <vt:lpstr>CRs to features in Release 17 and earlier</vt:lpstr>
      <vt:lpstr>CRs to Release 18</vt:lpstr>
      <vt:lpstr>CRs to Completed Release 19 features</vt:lpstr>
      <vt:lpstr>Overview of work progress  Ongoing Rel-19 Work Items</vt:lpstr>
      <vt:lpstr>Video Operating Points - Harmonization and Stereo MV-HEVC (VOPS)</vt:lpstr>
      <vt:lpstr>Split Rendering over IMS (SR_IMS)</vt:lpstr>
      <vt:lpstr>EVS Codec Extension for Immersive Voice and Audio Services, Phase 2 (IVAS_Codec_Ph2)</vt:lpstr>
      <vt:lpstr>Terminal Audio quality performance and Test methods for Immersive Audio Services, Phase 2 (ATIAS_Ph2)</vt:lpstr>
      <vt:lpstr>Stage 2 for Advanced Media Delivery  (AMD-ARCH-MED) – Complete !</vt:lpstr>
      <vt:lpstr>Diverse audio Capturing System for UEs  (DaCAS)</vt:lpstr>
      <vt:lpstr>5G Real-time Transport Protocol Configurations,  Phase 2  (5G_RTP_Ph2)</vt:lpstr>
      <vt:lpstr>Overview of work progress  Ongoing Study Items targeting Rel-19</vt:lpstr>
      <vt:lpstr>Feasibility Study on Artificial Intelligence (AI) and Machine Learning (ML) for Media (FS_AI4Media)</vt:lpstr>
      <vt:lpstr>Feasibility Study on Avatars for Real-Time Communication (FS_AVATAR) – Complete !</vt:lpstr>
      <vt:lpstr>Study on Media enerGy consumption exposuRE and EvaluatioN framework (FS_MediaEnergyGREEN) – Complete !</vt:lpstr>
      <vt:lpstr>Study on Media Messaging (FS_MeMe)</vt:lpstr>
      <vt:lpstr>Advanced Media Delivery (FS_AMD) - Complete !</vt:lpstr>
      <vt:lpstr>Beyond 2D Video (FS_Beyond2D)</vt:lpstr>
      <vt:lpstr>Audio Codec APIs (FS_ACAPI)</vt:lpstr>
      <vt:lpstr>Study on Haptics in 5G Media Services (FS_HapticsMedia)</vt:lpstr>
      <vt:lpstr>Study on Spatial Computing for AR Services (FS_ARSpatial)</vt:lpstr>
      <vt:lpstr>Study on immersive Real-Time Communication for WebRTC, Phase 2 (FS_iRTCW_Ph2)</vt:lpstr>
      <vt:lpstr>New Work and Study Item(s)</vt:lpstr>
      <vt:lpstr>Study on Ultra Low Bitrate Speech Codec  (FS_ULBC)</vt:lpstr>
      <vt:lpstr>Avatar Communications in AR Calls  (AvCall-MED)</vt:lpstr>
      <vt:lpstr>Stage 3 for Advanced Media Delivery  (AMD_PRO-MED)</vt:lpstr>
      <vt:lpstr>SA4 planning</vt:lpstr>
      <vt:lpstr>Dependencies on IETF drafts in SA4</vt:lpstr>
      <vt:lpstr>Summary of action items</vt:lpstr>
      <vt:lpstr>Big thanks to the European Broadcasting Union (EBU) for hosting SA4#131 in Geneva in February 2025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3264</cp:revision>
  <cp:lastPrinted>2016-09-13T11:31:59Z</cp:lastPrinted>
  <dcterms:created xsi:type="dcterms:W3CDTF">2008-08-30T09:32:10Z</dcterms:created>
  <dcterms:modified xsi:type="dcterms:W3CDTF">2025-03-05T17:02:12Z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